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6"/>
  </p:notesMasterIdLst>
  <p:sldIdLst>
    <p:sldId id="256" r:id="rId2"/>
    <p:sldId id="294" r:id="rId3"/>
    <p:sldId id="319" r:id="rId4"/>
    <p:sldId id="292" r:id="rId5"/>
    <p:sldId id="318" r:id="rId6"/>
    <p:sldId id="291" r:id="rId7"/>
    <p:sldId id="303" r:id="rId8"/>
    <p:sldId id="304" r:id="rId9"/>
    <p:sldId id="305" r:id="rId10"/>
    <p:sldId id="306" r:id="rId11"/>
    <p:sldId id="293" r:id="rId12"/>
    <p:sldId id="257" r:id="rId13"/>
    <p:sldId id="274" r:id="rId14"/>
    <p:sldId id="259" r:id="rId15"/>
    <p:sldId id="308" r:id="rId16"/>
    <p:sldId id="309" r:id="rId17"/>
    <p:sldId id="260" r:id="rId18"/>
    <p:sldId id="261" r:id="rId19"/>
    <p:sldId id="263" r:id="rId20"/>
    <p:sldId id="276" r:id="rId21"/>
    <p:sldId id="295" r:id="rId22"/>
    <p:sldId id="277" r:id="rId23"/>
    <p:sldId id="278" r:id="rId24"/>
    <p:sldId id="272" r:id="rId25"/>
    <p:sldId id="280" r:id="rId26"/>
    <p:sldId id="279" r:id="rId27"/>
    <p:sldId id="275" r:id="rId28"/>
    <p:sldId id="281" r:id="rId29"/>
    <p:sldId id="302" r:id="rId30"/>
    <p:sldId id="301" r:id="rId31"/>
    <p:sldId id="265" r:id="rId32"/>
    <p:sldId id="310" r:id="rId33"/>
    <p:sldId id="270" r:id="rId34"/>
    <p:sldId id="311" r:id="rId35"/>
    <p:sldId id="312" r:id="rId36"/>
    <p:sldId id="282" r:id="rId37"/>
    <p:sldId id="285" r:id="rId38"/>
    <p:sldId id="286" r:id="rId39"/>
    <p:sldId id="287" r:id="rId40"/>
    <p:sldId id="288" r:id="rId41"/>
    <p:sldId id="289" r:id="rId42"/>
    <p:sldId id="290" r:id="rId43"/>
    <p:sldId id="283" r:id="rId44"/>
    <p:sldId id="284" r:id="rId45"/>
    <p:sldId id="297" r:id="rId46"/>
    <p:sldId id="298" r:id="rId47"/>
    <p:sldId id="299" r:id="rId48"/>
    <p:sldId id="300" r:id="rId49"/>
    <p:sldId id="307" r:id="rId50"/>
    <p:sldId id="314" r:id="rId51"/>
    <p:sldId id="313" r:id="rId52"/>
    <p:sldId id="315" r:id="rId53"/>
    <p:sldId id="317" r:id="rId54"/>
    <p:sldId id="296" r:id="rId5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113" autoAdjust="0"/>
  </p:normalViewPr>
  <p:slideViewPr>
    <p:cSldViewPr snapToGrid="0" snapToObjects="1">
      <p:cViewPr varScale="1">
        <p:scale>
          <a:sx n="65" d="100"/>
          <a:sy n="65" d="100"/>
        </p:scale>
        <p:origin x="-1576" y="-120"/>
      </p:cViewPr>
      <p:guideLst>
        <p:guide orient="horz" pos="1278"/>
        <p:guide pos="3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printerSettings" Target="printerSettings/printerSettings1.bin"/><Relationship Id="rId58" Type="http://schemas.openxmlformats.org/officeDocument/2006/relationships/presProps" Target="presProps.xml"/><Relationship Id="rId59" Type="http://schemas.openxmlformats.org/officeDocument/2006/relationships/viewProps" Target="view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heme" Target="theme/theme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hndennis:Documents:my%20stuff:IT%20work:research%20projects:ownership:Data:Ownership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hndennis:Documents:my%20stuff:IT%20work:research%20projects:ownership:Data:Ownership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hndennis:Documents:my%20stuff:IT%20work:research%20projects:ownership:Data:Ownership%20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hndennis:Documents:my%20stuff:IT%20work:research%20projects:ownership:Data:Ownership%20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hndennis:Documents:my%20stuff:IT%20work:research%20projects:ownership:Data:Ownership%20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hndennis:Documents:my%20stuff:IT%20work:research%20projects:ownership:Data:Ownership%20dat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hndennis:Documents:my%20stuff:IT%20work:research%20projects:ownership:Data:Ownership%20da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hndennis:Documents:my%20stuff:IT%20work:research%20projects:ownership:Data:Ownership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noFill/>
              <a:ln>
                <a:noFill/>
              </a:ln>
            </c:spPr>
          </c:dPt>
          <c:dPt>
            <c:idx val="2"/>
            <c:invertIfNegative val="0"/>
            <c:bubble3D val="0"/>
            <c:spPr>
              <a:noFill/>
              <a:ln>
                <a:noFill/>
              </a:ln>
            </c:spPr>
          </c:dPt>
          <c:dPt>
            <c:idx val="3"/>
            <c:invertIfNegative val="0"/>
            <c:bubble3D val="0"/>
            <c:spPr>
              <a:noFill/>
              <a:ln>
                <a:noFill/>
              </a:ln>
            </c:spPr>
          </c:dPt>
          <c:dLbls>
            <c:txPr>
              <a:bodyPr/>
              <a:lstStyle/>
              <a:p>
                <a:pPr>
                  <a:defRPr sz="2000">
                    <a:latin typeface="Gill Sans"/>
                    <a:cs typeface="Gill San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all!$Y$5:$AB$5</c:f>
              <c:numCache>
                <c:formatCode>0</c:formatCode>
                <c:ptCount val="4"/>
                <c:pt idx="0">
                  <c:v>57.42857142857143</c:v>
                </c:pt>
                <c:pt idx="1">
                  <c:v>65.77380952380948</c:v>
                </c:pt>
                <c:pt idx="2">
                  <c:v>72.95918367346938</c:v>
                </c:pt>
                <c:pt idx="3">
                  <c:v>80.57142857142851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6885768"/>
        <c:axId val="-2146882792"/>
      </c:barChart>
      <c:catAx>
        <c:axId val="-214688576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6882792"/>
        <c:crosses val="autoZero"/>
        <c:auto val="1"/>
        <c:lblAlgn val="ctr"/>
        <c:lblOffset val="100"/>
        <c:noMultiLvlLbl val="0"/>
      </c:catAx>
      <c:valAx>
        <c:axId val="-2146882792"/>
        <c:scaling>
          <c:orientation val="minMax"/>
          <c:max val="100.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Gill Sans"/>
                <a:cs typeface="Gill Sans"/>
              </a:defRPr>
            </a:pPr>
            <a:endParaRPr lang="en-US"/>
          </a:p>
        </c:txPr>
        <c:crossAx val="-2146885768"/>
        <c:crosses val="autoZero"/>
        <c:crossBetween val="between"/>
        <c:majorUnit val="50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noFill/>
              <a:ln>
                <a:noFill/>
              </a:ln>
            </c:spPr>
          </c:dPt>
          <c:dPt>
            <c:idx val="3"/>
            <c:invertIfNegative val="0"/>
            <c:bubble3D val="0"/>
            <c:spPr>
              <a:noFill/>
              <a:ln>
                <a:solidFill>
                  <a:schemeClr val="bg1"/>
                </a:solidFill>
              </a:ln>
            </c:spPr>
          </c:dPt>
          <c:dLbls>
            <c:txPr>
              <a:bodyPr/>
              <a:lstStyle/>
              <a:p>
                <a:pPr>
                  <a:defRPr sz="2000">
                    <a:latin typeface="Gill Sans"/>
                    <a:cs typeface="Gill San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all!$Y$5:$AB$5</c:f>
              <c:numCache>
                <c:formatCode>0</c:formatCode>
                <c:ptCount val="4"/>
                <c:pt idx="0">
                  <c:v>57.42857142857143</c:v>
                </c:pt>
                <c:pt idx="1">
                  <c:v>65.77380952380948</c:v>
                </c:pt>
                <c:pt idx="2">
                  <c:v>72.95918367346938</c:v>
                </c:pt>
                <c:pt idx="3">
                  <c:v>80.57142857142851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7753400"/>
        <c:axId val="2137756376"/>
      </c:barChart>
      <c:catAx>
        <c:axId val="2137753400"/>
        <c:scaling>
          <c:orientation val="minMax"/>
        </c:scaling>
        <c:delete val="0"/>
        <c:axPos val="b"/>
        <c:majorTickMark val="out"/>
        <c:minorTickMark val="none"/>
        <c:tickLblPos val="nextTo"/>
        <c:crossAx val="2137756376"/>
        <c:crosses val="autoZero"/>
        <c:auto val="1"/>
        <c:lblAlgn val="ctr"/>
        <c:lblOffset val="100"/>
        <c:noMultiLvlLbl val="0"/>
      </c:catAx>
      <c:valAx>
        <c:axId val="2137756376"/>
        <c:scaling>
          <c:orientation val="minMax"/>
          <c:max val="100.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Gill Sans"/>
                <a:cs typeface="Gill Sans"/>
              </a:defRPr>
            </a:pPr>
            <a:endParaRPr lang="en-US"/>
          </a:p>
        </c:txPr>
        <c:crossAx val="2137753400"/>
        <c:crosses val="autoZero"/>
        <c:crossBetween val="between"/>
        <c:majorUnit val="50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noFill/>
              <a:ln>
                <a:noFill/>
              </a:ln>
            </c:spPr>
          </c:dPt>
          <c:dLbls>
            <c:txPr>
              <a:bodyPr/>
              <a:lstStyle/>
              <a:p>
                <a:pPr>
                  <a:defRPr sz="2000">
                    <a:latin typeface="Gill Sans"/>
                    <a:cs typeface="Gill San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all!$Y$5:$AB$5</c:f>
              <c:numCache>
                <c:formatCode>0</c:formatCode>
                <c:ptCount val="4"/>
                <c:pt idx="0">
                  <c:v>57.42857142857143</c:v>
                </c:pt>
                <c:pt idx="1">
                  <c:v>65.77380952380948</c:v>
                </c:pt>
                <c:pt idx="2">
                  <c:v>72.95918367346938</c:v>
                </c:pt>
                <c:pt idx="3">
                  <c:v>80.57142857142851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0236088"/>
        <c:axId val="2110239064"/>
      </c:barChart>
      <c:catAx>
        <c:axId val="2110236088"/>
        <c:scaling>
          <c:orientation val="minMax"/>
        </c:scaling>
        <c:delete val="0"/>
        <c:axPos val="b"/>
        <c:majorTickMark val="out"/>
        <c:minorTickMark val="none"/>
        <c:tickLblPos val="nextTo"/>
        <c:crossAx val="2110239064"/>
        <c:crosses val="autoZero"/>
        <c:auto val="1"/>
        <c:lblAlgn val="ctr"/>
        <c:lblOffset val="100"/>
        <c:noMultiLvlLbl val="0"/>
      </c:catAx>
      <c:valAx>
        <c:axId val="2110239064"/>
        <c:scaling>
          <c:orientation val="minMax"/>
          <c:max val="100.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Gill Sans"/>
                <a:cs typeface="Gill Sans"/>
              </a:defRPr>
            </a:pPr>
            <a:endParaRPr lang="en-US"/>
          </a:p>
        </c:txPr>
        <c:crossAx val="2110236088"/>
        <c:crosses val="autoZero"/>
        <c:crossBetween val="between"/>
        <c:majorUnit val="50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</c:spPr>
          </c:dPt>
          <c:dLbls>
            <c:txPr>
              <a:bodyPr/>
              <a:lstStyle/>
              <a:p>
                <a:pPr>
                  <a:defRPr sz="2000">
                    <a:latin typeface="Gill Sans"/>
                    <a:cs typeface="Gill San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all!$Y$5:$AB$5</c:f>
              <c:numCache>
                <c:formatCode>0</c:formatCode>
                <c:ptCount val="4"/>
                <c:pt idx="0">
                  <c:v>57.42857142857143</c:v>
                </c:pt>
                <c:pt idx="1">
                  <c:v>65.77380952380948</c:v>
                </c:pt>
                <c:pt idx="2">
                  <c:v>72.95918367346938</c:v>
                </c:pt>
                <c:pt idx="3">
                  <c:v>80.57142857142851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8980184"/>
        <c:axId val="2138983128"/>
      </c:barChart>
      <c:catAx>
        <c:axId val="2138980184"/>
        <c:scaling>
          <c:orientation val="minMax"/>
        </c:scaling>
        <c:delete val="0"/>
        <c:axPos val="b"/>
        <c:majorTickMark val="out"/>
        <c:minorTickMark val="none"/>
        <c:tickLblPos val="nextTo"/>
        <c:crossAx val="2138983128"/>
        <c:crosses val="autoZero"/>
        <c:auto val="1"/>
        <c:lblAlgn val="ctr"/>
        <c:lblOffset val="100"/>
        <c:noMultiLvlLbl val="0"/>
      </c:catAx>
      <c:valAx>
        <c:axId val="2138983128"/>
        <c:scaling>
          <c:orientation val="minMax"/>
          <c:max val="100.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Gill Sans"/>
                <a:cs typeface="Gill Sans"/>
              </a:defRPr>
            </a:pPr>
            <a:endParaRPr lang="en-US"/>
          </a:p>
        </c:txPr>
        <c:crossAx val="2138980184"/>
        <c:crosses val="autoZero"/>
        <c:crossBetween val="between"/>
        <c:majorUnit val="50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noFill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2000">
                    <a:latin typeface="Gill Sans"/>
                    <a:cs typeface="Gill San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all!$AE$5:$AH$5</c:f>
              <c:numCache>
                <c:formatCode>0</c:formatCode>
                <c:ptCount val="4"/>
                <c:pt idx="0">
                  <c:v>37.5</c:v>
                </c:pt>
                <c:pt idx="1">
                  <c:v>64.88095238095238</c:v>
                </c:pt>
                <c:pt idx="2">
                  <c:v>70.83333333333327</c:v>
                </c:pt>
                <c:pt idx="3">
                  <c:v>83.92857142857136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7136136"/>
        <c:axId val="-2147133160"/>
      </c:barChart>
      <c:catAx>
        <c:axId val="-214713613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7133160"/>
        <c:crosses val="autoZero"/>
        <c:auto val="1"/>
        <c:lblAlgn val="ctr"/>
        <c:lblOffset val="100"/>
        <c:noMultiLvlLbl val="0"/>
      </c:catAx>
      <c:valAx>
        <c:axId val="-2147133160"/>
        <c:scaling>
          <c:orientation val="minMax"/>
          <c:max val="100.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Gill Sans"/>
                <a:cs typeface="Gill Sans"/>
              </a:defRPr>
            </a:pPr>
            <a:endParaRPr lang="en-US"/>
          </a:p>
        </c:txPr>
        <c:crossAx val="-2147136136"/>
        <c:crosses val="autoZero"/>
        <c:crossBetween val="between"/>
        <c:majorUnit val="50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noFill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2000">
                    <a:latin typeface="Gill Sans"/>
                    <a:cs typeface="Gill San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all!$AE$5:$AH$5</c:f>
              <c:numCache>
                <c:formatCode>0</c:formatCode>
                <c:ptCount val="4"/>
                <c:pt idx="0">
                  <c:v>37.5</c:v>
                </c:pt>
                <c:pt idx="1">
                  <c:v>64.88095238095238</c:v>
                </c:pt>
                <c:pt idx="2">
                  <c:v>70.83333333333327</c:v>
                </c:pt>
                <c:pt idx="3">
                  <c:v>83.92857142857136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4934024"/>
        <c:axId val="2135030072"/>
      </c:barChart>
      <c:catAx>
        <c:axId val="2134934024"/>
        <c:scaling>
          <c:orientation val="minMax"/>
        </c:scaling>
        <c:delete val="0"/>
        <c:axPos val="b"/>
        <c:majorTickMark val="out"/>
        <c:minorTickMark val="none"/>
        <c:tickLblPos val="nextTo"/>
        <c:crossAx val="2135030072"/>
        <c:crosses val="autoZero"/>
        <c:auto val="1"/>
        <c:lblAlgn val="ctr"/>
        <c:lblOffset val="100"/>
        <c:noMultiLvlLbl val="0"/>
      </c:catAx>
      <c:valAx>
        <c:axId val="2135030072"/>
        <c:scaling>
          <c:orientation val="minMax"/>
          <c:max val="100.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Gill Sans"/>
                <a:cs typeface="Gill Sans"/>
              </a:defRPr>
            </a:pPr>
            <a:endParaRPr lang="en-US"/>
          </a:p>
        </c:txPr>
        <c:crossAx val="2134934024"/>
        <c:crosses val="autoZero"/>
        <c:crossBetween val="between"/>
        <c:majorUnit val="50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noFill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2000">
                    <a:latin typeface="Gill Sans"/>
                    <a:cs typeface="Gill San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all!$AE$5:$AH$5</c:f>
              <c:numCache>
                <c:formatCode>0</c:formatCode>
                <c:ptCount val="4"/>
                <c:pt idx="0">
                  <c:v>37.5</c:v>
                </c:pt>
                <c:pt idx="1">
                  <c:v>64.88095238095238</c:v>
                </c:pt>
                <c:pt idx="2">
                  <c:v>70.83333333333327</c:v>
                </c:pt>
                <c:pt idx="3">
                  <c:v>83.92857142857136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5401672"/>
        <c:axId val="2135411608"/>
      </c:barChart>
      <c:catAx>
        <c:axId val="2135401672"/>
        <c:scaling>
          <c:orientation val="minMax"/>
        </c:scaling>
        <c:delete val="0"/>
        <c:axPos val="b"/>
        <c:majorTickMark val="out"/>
        <c:minorTickMark val="none"/>
        <c:tickLblPos val="nextTo"/>
        <c:crossAx val="2135411608"/>
        <c:crosses val="autoZero"/>
        <c:auto val="1"/>
        <c:lblAlgn val="ctr"/>
        <c:lblOffset val="100"/>
        <c:noMultiLvlLbl val="0"/>
      </c:catAx>
      <c:valAx>
        <c:axId val="2135411608"/>
        <c:scaling>
          <c:orientation val="minMax"/>
          <c:max val="100.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Gill Sans"/>
                <a:cs typeface="Gill Sans"/>
              </a:defRPr>
            </a:pPr>
            <a:endParaRPr lang="en-US"/>
          </a:p>
        </c:txPr>
        <c:crossAx val="2135401672"/>
        <c:crosses val="autoZero"/>
        <c:crossBetween val="between"/>
        <c:majorUnit val="50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noFill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2000">
                    <a:latin typeface="Gill Sans"/>
                    <a:cs typeface="Gill San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all!$AE$5:$AH$5</c:f>
              <c:numCache>
                <c:formatCode>0</c:formatCode>
                <c:ptCount val="4"/>
                <c:pt idx="0">
                  <c:v>37.5</c:v>
                </c:pt>
                <c:pt idx="1">
                  <c:v>64.88095238095238</c:v>
                </c:pt>
                <c:pt idx="2">
                  <c:v>70.83333333333327</c:v>
                </c:pt>
                <c:pt idx="3">
                  <c:v>83.92857142857136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7221640"/>
        <c:axId val="-2147224632"/>
      </c:barChart>
      <c:catAx>
        <c:axId val="-214722164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7224632"/>
        <c:crosses val="autoZero"/>
        <c:auto val="1"/>
        <c:lblAlgn val="ctr"/>
        <c:lblOffset val="100"/>
        <c:noMultiLvlLbl val="0"/>
      </c:catAx>
      <c:valAx>
        <c:axId val="-2147224632"/>
        <c:scaling>
          <c:orientation val="minMax"/>
          <c:max val="100.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Gill Sans"/>
                <a:cs typeface="Gill Sans"/>
              </a:defRPr>
            </a:pPr>
            <a:endParaRPr lang="en-US"/>
          </a:p>
        </c:txPr>
        <c:crossAx val="-2147221640"/>
        <c:crosses val="autoZero"/>
        <c:crossBetween val="between"/>
        <c:majorUnit val="50.0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58BBF-7DCC-B24B-A86E-4BC23044865B}" type="datetimeFigureOut">
              <a:rPr lang="en-US" smtClean="0"/>
              <a:t>3/3/14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8972A-C220-AC42-B90A-7FACCA9C2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83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toy</a:t>
            </a:r>
            <a:r>
              <a:rPr lang="en-US" baseline="0" dirty="0" smtClean="0"/>
              <a:t> is not yours, you have to ask before you can us it!</a:t>
            </a:r>
          </a:p>
          <a:p>
            <a:r>
              <a:rPr lang="en-US" baseline="0" dirty="0" smtClean="0"/>
              <a:t>I know that the electric piano is yours, stop playing it and put it away!</a:t>
            </a:r>
          </a:p>
          <a:p>
            <a:r>
              <a:rPr lang="en-US" baseline="0" dirty="0" smtClean="0"/>
              <a:t>I’m playing with this bal. It is still my turn!</a:t>
            </a:r>
          </a:p>
          <a:p>
            <a:r>
              <a:rPr lang="en-US" baseline="0" dirty="0" smtClean="0"/>
              <a:t>You cannot come to this playground. It is mine!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8972A-C220-AC42-B90A-7FACCA9C25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59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19CA-1B70-F74F-A7B7-EA0E99A18C52}" type="datetimeFigureOut">
              <a:rPr lang="en-US" smtClean="0"/>
              <a:t>3/3/14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76656-50F6-C14C-BDA8-E21C9C90E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9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19CA-1B70-F74F-A7B7-EA0E99A18C52}" type="datetimeFigureOut">
              <a:rPr lang="en-US" smtClean="0"/>
              <a:t>3/3/14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76656-50F6-C14C-BDA8-E21C9C90E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39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19CA-1B70-F74F-A7B7-EA0E99A18C52}" type="datetimeFigureOut">
              <a:rPr lang="en-US" smtClean="0"/>
              <a:t>3/3/14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76656-50F6-C14C-BDA8-E21C9C90E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3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19CA-1B70-F74F-A7B7-EA0E99A18C52}" type="datetimeFigureOut">
              <a:rPr lang="en-US" smtClean="0"/>
              <a:t>3/3/14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76656-50F6-C14C-BDA8-E21C9C90E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14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19CA-1B70-F74F-A7B7-EA0E99A18C52}" type="datetimeFigureOut">
              <a:rPr lang="en-US" smtClean="0"/>
              <a:t>3/3/14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76656-50F6-C14C-BDA8-E21C9C90E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89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19CA-1B70-F74F-A7B7-EA0E99A18C52}" type="datetimeFigureOut">
              <a:rPr lang="en-US" smtClean="0"/>
              <a:t>3/3/14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76656-50F6-C14C-BDA8-E21C9C90E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44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19CA-1B70-F74F-A7B7-EA0E99A18C52}" type="datetimeFigureOut">
              <a:rPr lang="en-US" smtClean="0"/>
              <a:t>3/3/14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76656-50F6-C14C-BDA8-E21C9C90E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4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19CA-1B70-F74F-A7B7-EA0E99A18C52}" type="datetimeFigureOut">
              <a:rPr lang="en-US" smtClean="0"/>
              <a:t>3/3/14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76656-50F6-C14C-BDA8-E21C9C90E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47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19CA-1B70-F74F-A7B7-EA0E99A18C52}" type="datetimeFigureOut">
              <a:rPr lang="en-US" smtClean="0"/>
              <a:t>3/3/14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76656-50F6-C14C-BDA8-E21C9C90E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1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19CA-1B70-F74F-A7B7-EA0E99A18C52}" type="datetimeFigureOut">
              <a:rPr lang="en-US" smtClean="0"/>
              <a:t>3/3/14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76656-50F6-C14C-BDA8-E21C9C90E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4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19CA-1B70-F74F-A7B7-EA0E99A18C52}" type="datetimeFigureOut">
              <a:rPr lang="en-US" smtClean="0"/>
              <a:t>3/3/14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76656-50F6-C14C-BDA8-E21C9C90E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97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ill Sans"/>
              </a:defRPr>
            </a:lvl1pPr>
          </a:lstStyle>
          <a:p>
            <a:fld id="{AE6819CA-1B70-F74F-A7B7-EA0E99A18C52}" type="datetimeFigureOut">
              <a:rPr lang="en-US" smtClean="0"/>
              <a:pPr/>
              <a:t>3/3/14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Gill San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ill Sans"/>
              </a:defRPr>
            </a:lvl1pPr>
          </a:lstStyle>
          <a:p>
            <a:fld id="{E4876656-50F6-C14C-BDA8-E21C9C90E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27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ill San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Gill San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ill San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Gill San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Gill San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Gill San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1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1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.lawrence.dennis@gmail.co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533" y="949306"/>
            <a:ext cx="88900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Ownership and Investment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81493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John L. Dennis</a:t>
            </a:r>
          </a:p>
          <a:p>
            <a:r>
              <a:rPr lang="en-US" sz="2800" dirty="0" smtClean="0"/>
              <a:t>University of Perugia</a:t>
            </a:r>
          </a:p>
          <a:p>
            <a:r>
              <a:rPr lang="en-US" sz="2800" dirty="0" smtClean="0"/>
              <a:t>Catholic University, Milan</a:t>
            </a:r>
          </a:p>
          <a:p>
            <a:r>
              <a:rPr lang="en-US" sz="2800" dirty="0" smtClean="0"/>
              <a:t>The </a:t>
            </a:r>
            <a:r>
              <a:rPr lang="en-US" sz="2800" smtClean="0"/>
              <a:t>Umbra Institute</a:t>
            </a:r>
            <a:endParaRPr lang="en-US" sz="2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8533" y="5608543"/>
            <a:ext cx="6400800" cy="876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Gill Sans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Gill Sans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Gill Sans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ill Sans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ill Sans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21 Sept 2011 – </a:t>
            </a:r>
            <a:r>
              <a:rPr lang="en-US" sz="2800" dirty="0" err="1" smtClean="0"/>
              <a:t>Bocconi</a:t>
            </a:r>
            <a:r>
              <a:rPr lang="en-US" sz="2800" dirty="0" smtClean="0"/>
              <a:t> University</a:t>
            </a:r>
          </a:p>
          <a:p>
            <a:r>
              <a:rPr lang="en-US" sz="2800" dirty="0" smtClean="0"/>
              <a:t>Marketing Department Seminar Series</a:t>
            </a:r>
            <a:endParaRPr lang="en-US" sz="28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698372" y="4134093"/>
            <a:ext cx="3224341" cy="1649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Gill Sans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Gill Sans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Gill Sans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ill Sans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ill Sans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dirty="0" smtClean="0"/>
              <a:t>In collaboration with</a:t>
            </a:r>
          </a:p>
          <a:p>
            <a:pPr algn="r"/>
            <a:r>
              <a:rPr lang="en-US" sz="2400" dirty="0" err="1" smtClean="0"/>
              <a:t>Ori</a:t>
            </a:r>
            <a:r>
              <a:rPr lang="en-US" sz="2400" dirty="0" smtClean="0"/>
              <a:t> Friedman</a:t>
            </a:r>
          </a:p>
          <a:p>
            <a:pPr algn="r"/>
            <a:r>
              <a:rPr lang="en-US" sz="2400" dirty="0" smtClean="0"/>
              <a:t>Waterloo </a:t>
            </a:r>
            <a:r>
              <a:rPr lang="en-US" sz="2400" dirty="0" smtClean="0"/>
              <a:t>University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96655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Possession vs. Current Possession </a:t>
            </a:r>
            <a:endParaRPr lang="en-US" dirty="0"/>
          </a:p>
        </p:txBody>
      </p:sp>
      <p:grpSp>
        <p:nvGrpSpPr>
          <p:cNvPr id="4" name="Group 8"/>
          <p:cNvGrpSpPr/>
          <p:nvPr/>
        </p:nvGrpSpPr>
        <p:grpSpPr>
          <a:xfrm>
            <a:off x="157163" y="2335213"/>
            <a:ext cx="4830762" cy="2432050"/>
            <a:chOff x="157163" y="1339507"/>
            <a:chExt cx="4830762" cy="2432050"/>
          </a:xfrm>
        </p:grpSpPr>
        <p:pic>
          <p:nvPicPr>
            <p:cNvPr id="5" name="Picture 1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7163" y="1339507"/>
              <a:ext cx="1927225" cy="1933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22275" y="3187357"/>
              <a:ext cx="140970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CA" sz="3200" dirty="0" smtClean="0">
                  <a:latin typeface="Gill Sans"/>
                  <a:ea typeface="Gill Sans"/>
                  <a:cs typeface="Gill Sans"/>
                </a:rPr>
                <a:t>Post</a:t>
              </a:r>
              <a:endParaRPr lang="en-CA" sz="3200" dirty="0">
                <a:latin typeface="Gill Sans"/>
                <a:ea typeface="Gill Sans"/>
                <a:cs typeface="Gill Sans"/>
              </a:endParaRPr>
            </a:p>
          </p:txBody>
        </p:sp>
        <p:pic>
          <p:nvPicPr>
            <p:cNvPr id="7" name="Picture 3" descr="C:\Temp\Temporary Internet Files\Content.IE5\EZ9O9IDW\MCj0424722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56075" y="1939582"/>
              <a:ext cx="831850" cy="1255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7"/>
          <p:cNvSpPr txBox="1"/>
          <p:nvPr/>
        </p:nvSpPr>
        <p:spPr>
          <a:xfrm>
            <a:off x="2084388" y="1434811"/>
            <a:ext cx="56033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ill Sans"/>
                <a:cs typeface="Gill Sans"/>
              </a:rPr>
              <a:t>Pierson vs. Post (re-visited 2011)</a:t>
            </a:r>
            <a:endParaRPr lang="en-US" sz="3200" dirty="0">
              <a:latin typeface="Gill Sans"/>
              <a:cs typeface="Gill Sans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69125" y="2090738"/>
            <a:ext cx="207645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969125" y="4268788"/>
            <a:ext cx="172085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3200" dirty="0" smtClean="0">
                <a:latin typeface="Gill Sans"/>
                <a:ea typeface="Gill Sans"/>
                <a:cs typeface="Gill Sans"/>
              </a:rPr>
              <a:t>Pierson</a:t>
            </a:r>
            <a:endParaRPr lang="en-CA" sz="3200" dirty="0">
              <a:latin typeface="Gill Sans"/>
              <a:ea typeface="Gill Sans"/>
              <a:cs typeface="Gill San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29467" y="32342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Gill San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37366" y="3175338"/>
            <a:ext cx="7535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Gill Sans"/>
                <a:cs typeface="Gill Sans"/>
              </a:rPr>
              <a:t>?</a:t>
            </a:r>
            <a:endParaRPr lang="en-US" sz="6000" dirty="0">
              <a:latin typeface="Gill Sans"/>
              <a:cs typeface="Gill San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31920" y="3180435"/>
            <a:ext cx="7535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Gill Sans"/>
                <a:cs typeface="Gill Sans"/>
              </a:rPr>
              <a:t>?</a:t>
            </a:r>
            <a:endParaRPr lang="en-US" sz="600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105550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Conundrum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Objects can be seemingly acquired twice.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Mike </a:t>
            </a:r>
            <a:r>
              <a:rPr lang="en-US" dirty="0"/>
              <a:t>purchases a book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Mike loses </a:t>
            </a:r>
            <a:r>
              <a:rPr lang="en-US" dirty="0"/>
              <a:t>the book.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David </a:t>
            </a:r>
            <a:r>
              <a:rPr lang="en-US" dirty="0"/>
              <a:t>subsequently purchases the book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Both times the books were acquired legitimately, but whose is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23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Italians read 4 short stories. 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In each story, one person either purchases a book or takes it for free. The book is lost where it was first acquired and is later purchased or taken by someone else. </a:t>
            </a:r>
          </a:p>
          <a:p>
            <a:pPr marL="0" indent="0"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472830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756745" y="2556597"/>
            <a:ext cx="7630510" cy="1744807"/>
            <a:chOff x="756745" y="4381356"/>
            <a:chExt cx="7630510" cy="1744807"/>
          </a:xfrm>
        </p:grpSpPr>
        <p:pic>
          <p:nvPicPr>
            <p:cNvPr id="5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1843" y="4456713"/>
              <a:ext cx="1385412" cy="1669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6745" y="4381356"/>
              <a:ext cx="1715824" cy="1744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847957" y="4275211"/>
            <a:ext cx="1409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3200" dirty="0" smtClean="0">
                <a:latin typeface="Gill Sans"/>
                <a:ea typeface="Gill Sans"/>
                <a:cs typeface="Gill Sans"/>
              </a:rPr>
              <a:t>Mike</a:t>
            </a:r>
            <a:endParaRPr lang="en-CA" sz="3200" dirty="0">
              <a:latin typeface="Gill Sans"/>
              <a:ea typeface="Gill Sans"/>
              <a:cs typeface="Gill Sans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6726612" y="4275211"/>
            <a:ext cx="1962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3200" dirty="0" smtClean="0">
                <a:latin typeface="Gill Sans"/>
              </a:rPr>
              <a:t>Dave</a:t>
            </a:r>
            <a:endParaRPr lang="en-CA" sz="3200" dirty="0">
              <a:latin typeface="Gill San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9393" y="3043311"/>
            <a:ext cx="1041400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170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Study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64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900" dirty="0" smtClean="0"/>
              <a:t>Mike is </a:t>
            </a:r>
            <a:r>
              <a:rPr lang="en-US" sz="1900" dirty="0"/>
              <a:t>walking down the street. He sees two tables set up in front of a book store, one showing books for sale at the discounted price of $4.99, the other offering a few books for free. </a:t>
            </a:r>
            <a:r>
              <a:rPr lang="en-US" sz="1900" dirty="0" smtClean="0"/>
              <a:t>Mike </a:t>
            </a:r>
            <a:r>
              <a:rPr lang="en-US" sz="1900" dirty="0"/>
              <a:t>looks through the [$4.99/free] books, and finds a very distinctive book. It has two strips of red tape that run diagonally across its cover. </a:t>
            </a:r>
            <a:r>
              <a:rPr lang="en-US" sz="1900" dirty="0" smtClean="0"/>
              <a:t>Mike </a:t>
            </a:r>
            <a:r>
              <a:rPr lang="en-US" sz="1900" dirty="0"/>
              <a:t>[pays for/takes] the book. He is very happy to have it. He puts the book into his </a:t>
            </a:r>
            <a:r>
              <a:rPr lang="en-US" sz="1900" dirty="0">
                <a:solidFill>
                  <a:srgbClr val="000000"/>
                </a:solidFill>
              </a:rPr>
              <a:t>backpack, </a:t>
            </a:r>
            <a:r>
              <a:rPr lang="en-US" sz="1900" b="1" dirty="0">
                <a:solidFill>
                  <a:schemeClr val="accent3">
                    <a:lumMod val="75000"/>
                  </a:schemeClr>
                </a:solidFill>
              </a:rPr>
              <a:t>but does not notice it fall onto the ground near the [4.99 book table/free book table], almost immediately after (the backpack was unzipped). </a:t>
            </a:r>
          </a:p>
          <a:p>
            <a:pPr marL="0" indent="0" algn="just">
              <a:buNone/>
            </a:pPr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4266669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Study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64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900" dirty="0" smtClean="0"/>
              <a:t>Mike is </a:t>
            </a:r>
            <a:r>
              <a:rPr lang="en-US" sz="1900" dirty="0"/>
              <a:t>walking down the street. He sees two tables set up in front of a book store, one showing books for sale at the discounted price of $4.99, the other offering a few books for free. </a:t>
            </a:r>
            <a:r>
              <a:rPr lang="en-US" sz="1900" dirty="0" smtClean="0"/>
              <a:t>Mike </a:t>
            </a:r>
            <a:r>
              <a:rPr lang="en-US" sz="1900" dirty="0"/>
              <a:t>looks through the [$4.99/free] books, and finds a very distinctive book. It has two strips of red tape that run diagonally across its cover. </a:t>
            </a:r>
            <a:r>
              <a:rPr lang="en-US" sz="1900" dirty="0" smtClean="0"/>
              <a:t>Mike </a:t>
            </a:r>
            <a:r>
              <a:rPr lang="en-US" sz="1900" dirty="0"/>
              <a:t>[pays for/takes] the book. He is very happy to have it. He puts the book into his backpac</a:t>
            </a:r>
            <a:r>
              <a:rPr lang="en-US" sz="1900" dirty="0">
                <a:solidFill>
                  <a:srgbClr val="000000"/>
                </a:solidFill>
              </a:rPr>
              <a:t>k, </a:t>
            </a:r>
            <a:r>
              <a:rPr lang="en-US" sz="1900" b="1" dirty="0">
                <a:solidFill>
                  <a:srgbClr val="77933C"/>
                </a:solidFill>
              </a:rPr>
              <a:t>but does not notice it fall onto the ground near the [4.99 book table/free book table], almost immediately after (the backpack was unzipped). </a:t>
            </a:r>
          </a:p>
          <a:p>
            <a:pPr marL="0" indent="0" algn="just">
              <a:buNone/>
            </a:pPr>
            <a:endParaRPr lang="en-US" sz="1900" dirty="0" smtClean="0"/>
          </a:p>
          <a:p>
            <a:pPr marL="0" indent="0" algn="just">
              <a:buNone/>
            </a:pPr>
            <a:r>
              <a:rPr lang="en-US" sz="1900" dirty="0" smtClean="0"/>
              <a:t>A </a:t>
            </a:r>
            <a:r>
              <a:rPr lang="en-US" sz="1900" dirty="0"/>
              <a:t>few minutes later, a customer entering the bookstore notices the book on the ground. She puts it on the table with the [$4.99/free] books. Shortly after, Dave walks by, sees the book and [buys/takes] it</a:t>
            </a:r>
            <a:r>
              <a:rPr lang="en-US" sz="1900" dirty="0" smtClean="0"/>
              <a:t>.</a:t>
            </a:r>
          </a:p>
          <a:p>
            <a:pPr marL="0" indent="0" algn="just">
              <a:buNone/>
            </a:pPr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2177891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Study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64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900" dirty="0" smtClean="0"/>
              <a:t>Mike is </a:t>
            </a:r>
            <a:r>
              <a:rPr lang="en-US" sz="1900" dirty="0"/>
              <a:t>walking down the street. He sees two tables set up in front of a book store, one showing books for sale at the discounted price of $4.99, the other offering a few books for free. </a:t>
            </a:r>
            <a:r>
              <a:rPr lang="en-US" sz="1900" dirty="0" smtClean="0"/>
              <a:t>Mike </a:t>
            </a:r>
            <a:r>
              <a:rPr lang="en-US" sz="1900" dirty="0"/>
              <a:t>looks through the [$4.99/free] books, and finds a very distinctive book. It has two strips of red tape that run diagonally across its cover. </a:t>
            </a:r>
            <a:r>
              <a:rPr lang="en-US" sz="1900" dirty="0" smtClean="0"/>
              <a:t>Mike </a:t>
            </a:r>
            <a:r>
              <a:rPr lang="en-US" sz="1900" dirty="0"/>
              <a:t>[pays for/takes] the book. He is very happy to have it. He puts the book into his backpack,</a:t>
            </a:r>
            <a:r>
              <a:rPr lang="en-US" sz="1900" b="1" dirty="0">
                <a:solidFill>
                  <a:srgbClr val="008000"/>
                </a:solidFill>
              </a:rPr>
              <a:t> </a:t>
            </a:r>
            <a:r>
              <a:rPr lang="en-US" sz="1900" b="1" dirty="0">
                <a:solidFill>
                  <a:srgbClr val="77933C"/>
                </a:solidFill>
              </a:rPr>
              <a:t>but does not notice it fall onto the ground near the [4.99 book table/free book table], almost immediately after (the backpack was unzipped). </a:t>
            </a:r>
          </a:p>
          <a:p>
            <a:pPr marL="0" indent="0" algn="just">
              <a:buNone/>
            </a:pPr>
            <a:endParaRPr lang="en-US" sz="1900" dirty="0" smtClean="0"/>
          </a:p>
          <a:p>
            <a:pPr marL="0" indent="0" algn="just">
              <a:buNone/>
            </a:pPr>
            <a:r>
              <a:rPr lang="en-US" sz="1900" dirty="0" smtClean="0"/>
              <a:t>A </a:t>
            </a:r>
            <a:r>
              <a:rPr lang="en-US" sz="1900" dirty="0"/>
              <a:t>few minutes later, a customer entering the bookstore notices the book on the ground. She puts it on the table with the [$4.99/free] books. Shortly after, Dave walks by, sees the book and [buys/takes] it</a:t>
            </a:r>
            <a:r>
              <a:rPr lang="en-US" sz="1900" dirty="0" smtClean="0"/>
              <a:t>.</a:t>
            </a:r>
          </a:p>
          <a:p>
            <a:pPr marL="0" indent="0" algn="just">
              <a:buNone/>
            </a:pPr>
            <a:endParaRPr lang="en-US" sz="1900" dirty="0" smtClean="0"/>
          </a:p>
          <a:p>
            <a:pPr marL="0" indent="0" algn="just">
              <a:buNone/>
            </a:pPr>
            <a:r>
              <a:rPr lang="en-US" sz="1900" dirty="0" smtClean="0"/>
              <a:t>That </a:t>
            </a:r>
            <a:r>
              <a:rPr lang="en-US" sz="1900" dirty="0"/>
              <a:t>evening, </a:t>
            </a:r>
            <a:r>
              <a:rPr lang="en-US" sz="1900" dirty="0" smtClean="0"/>
              <a:t>Mike </a:t>
            </a:r>
            <a:r>
              <a:rPr lang="en-US" sz="1900" dirty="0"/>
              <a:t>sees Dave holding the book. </a:t>
            </a:r>
            <a:r>
              <a:rPr lang="en-US" sz="1900" dirty="0" smtClean="0"/>
              <a:t>Mike </a:t>
            </a:r>
            <a:r>
              <a:rPr lang="en-US" sz="1900" dirty="0"/>
              <a:t>approaches Dave and asks for the book back, explaining that he lost it earlier</a:t>
            </a:r>
            <a:r>
              <a:rPr lang="en-US" sz="1900" dirty="0" smtClean="0"/>
              <a:t>.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177891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Two memory questions (counterbalanced):</a:t>
            </a:r>
          </a:p>
          <a:p>
            <a:pPr marL="514350" indent="-514350">
              <a:buAutoNum type="arabicParenR"/>
            </a:pPr>
            <a:r>
              <a:rPr lang="en-US" dirty="0" smtClean="0"/>
              <a:t>Who took the book first? </a:t>
            </a:r>
          </a:p>
          <a:p>
            <a:pPr marL="514350" indent="-514350">
              <a:buFont typeface="+mj-lt"/>
              <a:buAutoNum type="arabicParenR" startAt="2"/>
            </a:pPr>
            <a:r>
              <a:rPr lang="en-US" dirty="0" smtClean="0"/>
              <a:t>Where was the book found initially?</a:t>
            </a:r>
          </a:p>
        </p:txBody>
      </p:sp>
    </p:spTree>
    <p:extLst>
      <p:ext uri="{BB962C8B-B14F-4D97-AF65-F5344CB8AC3E}">
        <p14:creationId xmlns:p14="http://schemas.microsoft.com/office/powerpoint/2010/main" val="4266669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Two ownership questions (counterbalanced):</a:t>
            </a:r>
          </a:p>
          <a:p>
            <a:pPr marL="514350" indent="-514350">
              <a:buAutoNum type="arabicParenR"/>
            </a:pPr>
            <a:r>
              <a:rPr lang="en-US" dirty="0" smtClean="0"/>
              <a:t>How acceptable is it for Dave to keep the book? </a:t>
            </a:r>
          </a:p>
          <a:p>
            <a:pPr marL="514350" indent="-514350">
              <a:buAutoNum type="arabicParenR"/>
            </a:pPr>
            <a:r>
              <a:rPr lang="en-US" dirty="0" smtClean="0"/>
              <a:t>Is Dave obligated to give the book back to Mike?</a:t>
            </a:r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6669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30" y="1600200"/>
            <a:ext cx="8730168" cy="45259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arenR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Mike </a:t>
            </a:r>
            <a:r>
              <a:rPr lang="en-US" i="1" dirty="0" smtClean="0"/>
              <a:t>pays</a:t>
            </a:r>
            <a:r>
              <a:rPr lang="en-US" dirty="0" smtClean="0"/>
              <a:t> and Dave gets it for </a:t>
            </a:r>
            <a:r>
              <a:rPr lang="en-US" i="1" dirty="0" smtClean="0"/>
              <a:t>free</a:t>
            </a:r>
            <a:r>
              <a:rPr lang="en-US" dirty="0" smtClean="0"/>
              <a:t>.</a:t>
            </a:r>
          </a:p>
          <a:p>
            <a:pPr marL="514350" indent="-514350">
              <a:buAutoNum type="arabicParenR"/>
            </a:pPr>
            <a:r>
              <a:rPr lang="en-US" dirty="0" smtClean="0"/>
              <a:t>Both get it for </a:t>
            </a:r>
            <a:r>
              <a:rPr lang="en-US" i="1" dirty="0" smtClean="0"/>
              <a:t>free</a:t>
            </a:r>
            <a:r>
              <a:rPr lang="en-US" dirty="0" smtClean="0"/>
              <a:t>.</a:t>
            </a:r>
          </a:p>
          <a:p>
            <a:pPr marL="514350" indent="-514350">
              <a:buAutoNum type="arabicParenR"/>
            </a:pPr>
            <a:r>
              <a:rPr lang="en-US" dirty="0" smtClean="0"/>
              <a:t>Mike gets it for </a:t>
            </a:r>
            <a:r>
              <a:rPr lang="en-US" i="1" dirty="0" smtClean="0"/>
              <a:t>free</a:t>
            </a:r>
            <a:r>
              <a:rPr lang="en-US" dirty="0" smtClean="0"/>
              <a:t> and Dave</a:t>
            </a:r>
            <a:r>
              <a:rPr lang="en-US" i="1" dirty="0" smtClean="0"/>
              <a:t> pays </a:t>
            </a:r>
            <a:r>
              <a:rPr lang="en-US" dirty="0" smtClean="0"/>
              <a:t>for it.</a:t>
            </a:r>
          </a:p>
          <a:p>
            <a:pPr marL="514350" indent="-514350">
              <a:buFont typeface="Arial"/>
              <a:buAutoNum type="arabicParenR"/>
            </a:pPr>
            <a:r>
              <a:rPr lang="en-US" dirty="0"/>
              <a:t>Both </a:t>
            </a:r>
            <a:r>
              <a:rPr lang="en-US" i="1" dirty="0"/>
              <a:t>pay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9393" y="1600201"/>
            <a:ext cx="1041400" cy="1041400"/>
          </a:xfrm>
          <a:prstGeom prst="rect">
            <a:avLst/>
          </a:prstGeom>
        </p:spPr>
      </p:pic>
      <p:grpSp>
        <p:nvGrpSpPr>
          <p:cNvPr id="5" name="Group 7"/>
          <p:cNvGrpSpPr/>
          <p:nvPr/>
        </p:nvGrpSpPr>
        <p:grpSpPr>
          <a:xfrm>
            <a:off x="897467" y="1175687"/>
            <a:ext cx="7162800" cy="1744807"/>
            <a:chOff x="756745" y="4381356"/>
            <a:chExt cx="7630510" cy="1744807"/>
          </a:xfrm>
        </p:grpSpPr>
        <p:pic>
          <p:nvPicPr>
            <p:cNvPr id="6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01843" y="4456713"/>
              <a:ext cx="1385412" cy="1669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6745" y="4381356"/>
              <a:ext cx="1715824" cy="1744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87807" y="2920494"/>
            <a:ext cx="3521337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3200" dirty="0" smtClean="0">
                <a:latin typeface="Gill Sans"/>
                <a:ea typeface="Gill Sans"/>
                <a:cs typeface="Gill Sans"/>
              </a:rPr>
              <a:t>Mike, 1</a:t>
            </a:r>
            <a:r>
              <a:rPr lang="en-CA" sz="3200" baseline="30000" dirty="0" smtClean="0">
                <a:latin typeface="Gill Sans"/>
                <a:ea typeface="Gill Sans"/>
                <a:cs typeface="Gill Sans"/>
              </a:rPr>
              <a:t>st</a:t>
            </a:r>
            <a:endParaRPr lang="en-CA" sz="3200" dirty="0">
              <a:latin typeface="Gill Sans"/>
              <a:ea typeface="Gill Sans"/>
              <a:cs typeface="Gill Sans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5971110" y="2885666"/>
            <a:ext cx="291778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3200" dirty="0" smtClean="0">
                <a:latin typeface="Gill Sans"/>
                <a:ea typeface="Gill Sans"/>
                <a:cs typeface="Gill Sans"/>
              </a:rPr>
              <a:t>Dave, 2</a:t>
            </a:r>
            <a:r>
              <a:rPr lang="en-CA" sz="3200" baseline="30000" dirty="0" smtClean="0">
                <a:latin typeface="Gill Sans"/>
                <a:ea typeface="Gill Sans"/>
                <a:cs typeface="Gill Sans"/>
              </a:rPr>
              <a:t>nd</a:t>
            </a:r>
            <a:endParaRPr lang="en-CA" sz="3200" dirty="0">
              <a:latin typeface="Gill Sans"/>
              <a:ea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4266669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066" y="2463800"/>
            <a:ext cx="8703733" cy="157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900" dirty="0" smtClean="0"/>
              <a:t>The instinct of ownership is fundamental in man’s nature </a:t>
            </a:r>
          </a:p>
          <a:p>
            <a:pPr marL="0" indent="0">
              <a:buNone/>
            </a:pPr>
            <a:r>
              <a:rPr lang="en-US" sz="2900" dirty="0" smtClean="0"/>
              <a:t>– </a:t>
            </a:r>
            <a:r>
              <a:rPr lang="en-US" sz="2900" i="1" dirty="0" smtClean="0"/>
              <a:t>William James</a:t>
            </a:r>
            <a:endParaRPr lang="en-US" sz="2900" i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Why ownership?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639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756745" y="2556597"/>
            <a:ext cx="7630510" cy="1744807"/>
            <a:chOff x="756745" y="4381356"/>
            <a:chExt cx="7630510" cy="1744807"/>
          </a:xfrm>
        </p:grpSpPr>
        <p:pic>
          <p:nvPicPr>
            <p:cNvPr id="5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1843" y="4456713"/>
              <a:ext cx="1385412" cy="1669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6745" y="4381356"/>
              <a:ext cx="1715824" cy="1744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847957" y="4275211"/>
            <a:ext cx="1409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3200" dirty="0" smtClean="0">
                <a:latin typeface="Gill Sans"/>
                <a:ea typeface="Gill Sans"/>
                <a:cs typeface="Gill Sans"/>
              </a:rPr>
              <a:t>Mike</a:t>
            </a:r>
            <a:endParaRPr lang="en-CA" sz="3200" dirty="0">
              <a:latin typeface="Gill Sans"/>
              <a:ea typeface="Gill Sans"/>
              <a:cs typeface="Gill Sans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6726612" y="4275211"/>
            <a:ext cx="1962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3200" dirty="0" smtClean="0">
                <a:latin typeface="Gill Sans"/>
              </a:rPr>
              <a:t>Dave</a:t>
            </a:r>
            <a:endParaRPr lang="en-CA" sz="3200" dirty="0">
              <a:latin typeface="Gill San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9393" y="3043311"/>
            <a:ext cx="1041400" cy="1041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6659" y="3727119"/>
            <a:ext cx="1078167" cy="7151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3351966">
            <a:off x="5748778" y="3343332"/>
            <a:ext cx="1134533" cy="138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633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3134"/>
            <a:ext cx="8229600" cy="75353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Who does the book belong to?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149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Chance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682" y="1779879"/>
            <a:ext cx="874445" cy="105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628" y="5036693"/>
            <a:ext cx="1071372" cy="1089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360755" y="6126163"/>
            <a:ext cx="8513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000" dirty="0" smtClean="0">
                <a:latin typeface="Gill Sans"/>
                <a:ea typeface="Gill Sans"/>
                <a:cs typeface="Gill Sans"/>
              </a:rPr>
              <a:t>Mike</a:t>
            </a:r>
            <a:endParaRPr lang="en-CA" sz="2000" dirty="0">
              <a:latin typeface="Gill Sans"/>
              <a:ea typeface="Gill Sans"/>
              <a:cs typeface="Gill Sans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1360755" y="2833603"/>
            <a:ext cx="8173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000" dirty="0" smtClean="0">
                <a:latin typeface="Gill Sans"/>
                <a:ea typeface="Gill Sans"/>
                <a:cs typeface="Gill Sans"/>
              </a:rPr>
              <a:t>Dave</a:t>
            </a:r>
            <a:endParaRPr lang="en-CA" sz="2000" dirty="0">
              <a:latin typeface="Gill Sans"/>
              <a:ea typeface="Gill Sans"/>
              <a:cs typeface="Gill Sans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4143571"/>
              </p:ext>
            </p:extLst>
          </p:nvPr>
        </p:nvGraphicFramePr>
        <p:xfrm>
          <a:off x="2286000" y="2057399"/>
          <a:ext cx="6400800" cy="4292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108567" y="6072643"/>
            <a:ext cx="5421828" cy="5120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Gill San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7000" y="2516831"/>
            <a:ext cx="3629423" cy="34834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Gill San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963" y="6042749"/>
            <a:ext cx="4533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Gill Sans"/>
                <a:cs typeface="Gill Sans"/>
              </a:rPr>
              <a:t>Pay_Free</a:t>
            </a:r>
            <a:endParaRPr lang="en-US" sz="200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950255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756745" y="2556597"/>
            <a:ext cx="7630510" cy="1744807"/>
            <a:chOff x="756745" y="4381356"/>
            <a:chExt cx="7630510" cy="1744807"/>
          </a:xfrm>
        </p:grpSpPr>
        <p:pic>
          <p:nvPicPr>
            <p:cNvPr id="5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1843" y="4456713"/>
              <a:ext cx="1385412" cy="1669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6745" y="4381356"/>
              <a:ext cx="1715824" cy="1744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847957" y="4275211"/>
            <a:ext cx="1409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3200" dirty="0" smtClean="0">
                <a:latin typeface="Gill Sans"/>
                <a:ea typeface="Gill Sans"/>
                <a:cs typeface="Gill Sans"/>
              </a:rPr>
              <a:t>Mike</a:t>
            </a:r>
            <a:endParaRPr lang="en-CA" sz="3200" dirty="0">
              <a:latin typeface="Gill Sans"/>
              <a:ea typeface="Gill Sans"/>
              <a:cs typeface="Gill Sans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6726612" y="4275211"/>
            <a:ext cx="1962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3200" dirty="0" smtClean="0">
                <a:latin typeface="Gill Sans"/>
              </a:rPr>
              <a:t>Dave</a:t>
            </a:r>
            <a:endParaRPr lang="en-CA" sz="3200" dirty="0">
              <a:latin typeface="Gill San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9393" y="3043311"/>
            <a:ext cx="1041400" cy="1041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351966">
            <a:off x="5748778" y="3343332"/>
            <a:ext cx="1134533" cy="138413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351966">
            <a:off x="2355592" y="3392645"/>
            <a:ext cx="1134533" cy="138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131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66% chose Dave, 2</a:t>
            </a:r>
            <a:r>
              <a:rPr lang="en-US" baseline="30000" dirty="0" smtClean="0"/>
              <a:t>nd</a:t>
            </a:r>
            <a:r>
              <a:rPr lang="en-US" dirty="0" smtClean="0"/>
              <a:t> Possessor 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628" y="1779879"/>
            <a:ext cx="874445" cy="105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628" y="5036693"/>
            <a:ext cx="1071372" cy="1089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360755" y="6126163"/>
            <a:ext cx="8513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000" dirty="0" smtClean="0">
                <a:latin typeface="Gill Sans"/>
                <a:ea typeface="Gill Sans"/>
                <a:cs typeface="Gill Sans"/>
              </a:rPr>
              <a:t>Mike</a:t>
            </a:r>
            <a:endParaRPr lang="en-CA" sz="2000" dirty="0">
              <a:latin typeface="Gill Sans"/>
              <a:ea typeface="Gill Sans"/>
              <a:cs typeface="Gill Sans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1360755" y="2833603"/>
            <a:ext cx="8173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000" dirty="0" smtClean="0">
                <a:latin typeface="Gill Sans"/>
                <a:ea typeface="Gill Sans"/>
                <a:cs typeface="Gill Sans"/>
              </a:rPr>
              <a:t>Dave</a:t>
            </a:r>
            <a:endParaRPr lang="en-CA" sz="2000" dirty="0">
              <a:latin typeface="Gill Sans"/>
              <a:ea typeface="Gill Sans"/>
              <a:cs typeface="Gill Sans"/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4282452"/>
              </p:ext>
            </p:extLst>
          </p:nvPr>
        </p:nvGraphicFramePr>
        <p:xfrm>
          <a:off x="2286000" y="2057399"/>
          <a:ext cx="6400800" cy="4292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459758" y="2531430"/>
            <a:ext cx="2846665" cy="34834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Gill San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70016" y="6126163"/>
            <a:ext cx="54167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95558" y="6095385"/>
            <a:ext cx="4533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Gill Sans"/>
                <a:cs typeface="Gill Sans"/>
              </a:rPr>
              <a:t>Pay_Free</a:t>
            </a:r>
            <a:r>
              <a:rPr lang="en-US" sz="2000" dirty="0">
                <a:latin typeface="Gill Sans"/>
                <a:cs typeface="Gill Sans"/>
              </a:rPr>
              <a:t>	</a:t>
            </a:r>
            <a:r>
              <a:rPr lang="en-US" sz="2000" dirty="0" err="1" smtClean="0">
                <a:latin typeface="Gill Sans"/>
                <a:cs typeface="Gill Sans"/>
              </a:rPr>
              <a:t>Free_Free</a:t>
            </a:r>
            <a:endParaRPr lang="en-US" sz="200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43203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756745" y="2556597"/>
            <a:ext cx="7630510" cy="1744807"/>
            <a:chOff x="756745" y="4381356"/>
            <a:chExt cx="7630510" cy="1744807"/>
          </a:xfrm>
        </p:grpSpPr>
        <p:pic>
          <p:nvPicPr>
            <p:cNvPr id="5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1843" y="4456713"/>
              <a:ext cx="1385412" cy="1669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6745" y="4381356"/>
              <a:ext cx="1715824" cy="1744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847957" y="4275211"/>
            <a:ext cx="1409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3200" dirty="0" smtClean="0">
                <a:latin typeface="Gill Sans"/>
                <a:ea typeface="Gill Sans"/>
                <a:cs typeface="Gill Sans"/>
              </a:rPr>
              <a:t>Mike</a:t>
            </a:r>
            <a:endParaRPr lang="en-CA" sz="3200" dirty="0">
              <a:latin typeface="Gill Sans"/>
              <a:ea typeface="Gill Sans"/>
              <a:cs typeface="Gill Sans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6726612" y="4275211"/>
            <a:ext cx="1962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3200" dirty="0" smtClean="0">
                <a:latin typeface="Gill Sans"/>
              </a:rPr>
              <a:t>Dave</a:t>
            </a:r>
            <a:endParaRPr lang="en-CA" sz="3200" dirty="0">
              <a:latin typeface="Gill San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9393" y="3043311"/>
            <a:ext cx="1041400" cy="1041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351966">
            <a:off x="2355592" y="3392645"/>
            <a:ext cx="1134533" cy="138413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23676" y="3727119"/>
            <a:ext cx="1078167" cy="71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5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17" y="274638"/>
            <a:ext cx="874931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73% choose Dave, 2</a:t>
            </a:r>
            <a:r>
              <a:rPr lang="en-US" baseline="30000" dirty="0" smtClean="0"/>
              <a:t>nd</a:t>
            </a:r>
            <a:r>
              <a:rPr lang="en-US" dirty="0" smtClean="0"/>
              <a:t> Possessor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0755" y="1779879"/>
            <a:ext cx="874445" cy="105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360755" y="6126163"/>
            <a:ext cx="8513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000" dirty="0" smtClean="0">
                <a:latin typeface="Gill Sans"/>
                <a:ea typeface="Gill Sans"/>
                <a:cs typeface="Gill Sans"/>
              </a:rPr>
              <a:t>Mike</a:t>
            </a:r>
            <a:endParaRPr lang="en-CA" sz="2000" dirty="0">
              <a:latin typeface="Gill Sans"/>
              <a:ea typeface="Gill Sans"/>
              <a:cs typeface="Gill Sans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1360755" y="2833603"/>
            <a:ext cx="8173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000" dirty="0" smtClean="0">
                <a:latin typeface="Gill Sans"/>
                <a:ea typeface="Gill Sans"/>
                <a:cs typeface="Gill Sans"/>
              </a:rPr>
              <a:t>Dave</a:t>
            </a:r>
            <a:endParaRPr lang="en-CA" sz="2000" dirty="0">
              <a:latin typeface="Gill Sans"/>
              <a:ea typeface="Gill Sans"/>
              <a:cs typeface="Gill San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63352" y="5751017"/>
            <a:ext cx="315751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Gill Sans"/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2780209"/>
              </p:ext>
            </p:extLst>
          </p:nvPr>
        </p:nvGraphicFramePr>
        <p:xfrm>
          <a:off x="2286000" y="2057399"/>
          <a:ext cx="6400800" cy="4292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846595" y="2531430"/>
            <a:ext cx="1459828" cy="34834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Gill San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7367" y="6097063"/>
            <a:ext cx="46745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>
              <a:latin typeface="Gill San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39189" y="6063537"/>
            <a:ext cx="541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Gill Sans"/>
                <a:cs typeface="Gill Sans"/>
              </a:rPr>
              <a:t>Pay_Free</a:t>
            </a:r>
            <a:r>
              <a:rPr lang="en-US" sz="2000" dirty="0" smtClean="0">
                <a:latin typeface="Gill Sans"/>
                <a:cs typeface="Gill Sans"/>
              </a:rPr>
              <a:t>       </a:t>
            </a:r>
            <a:r>
              <a:rPr lang="en-US" sz="2000" dirty="0" err="1" smtClean="0">
                <a:latin typeface="Gill Sans"/>
                <a:cs typeface="Gill Sans"/>
              </a:rPr>
              <a:t>Free_Free</a:t>
            </a:r>
            <a:r>
              <a:rPr lang="en-US" sz="2000" dirty="0" smtClean="0">
                <a:latin typeface="Gill Sans"/>
                <a:cs typeface="Gill Sans"/>
              </a:rPr>
              <a:t>     </a:t>
            </a:r>
            <a:r>
              <a:rPr lang="en-US" sz="2000" dirty="0" err="1" smtClean="0">
                <a:latin typeface="Gill Sans"/>
                <a:cs typeface="Gill Sans"/>
              </a:rPr>
              <a:t>Free_Pay</a:t>
            </a:r>
            <a:endParaRPr lang="en-US" sz="2000" dirty="0">
              <a:latin typeface="Gill Sans"/>
              <a:cs typeface="Gill Sans"/>
            </a:endParaRP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628" y="5007593"/>
            <a:ext cx="1071372" cy="1089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24726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756745" y="2556597"/>
            <a:ext cx="7630510" cy="1744807"/>
            <a:chOff x="756745" y="4381356"/>
            <a:chExt cx="7630510" cy="1744807"/>
          </a:xfrm>
        </p:grpSpPr>
        <p:pic>
          <p:nvPicPr>
            <p:cNvPr id="5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1843" y="4456713"/>
              <a:ext cx="1385412" cy="1669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6745" y="4381356"/>
              <a:ext cx="1715824" cy="1744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847957" y="4275211"/>
            <a:ext cx="1409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3200" dirty="0" smtClean="0">
                <a:latin typeface="Gill Sans"/>
                <a:ea typeface="Gill Sans"/>
                <a:cs typeface="Gill Sans"/>
              </a:rPr>
              <a:t>Mike</a:t>
            </a:r>
            <a:endParaRPr lang="en-CA" sz="3200" dirty="0">
              <a:latin typeface="Gill Sans"/>
              <a:ea typeface="Gill Sans"/>
              <a:cs typeface="Gill Sans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6726612" y="4275211"/>
            <a:ext cx="1962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3200" dirty="0" smtClean="0">
                <a:latin typeface="Gill Sans"/>
                <a:cs typeface="Gill Sans"/>
              </a:rPr>
              <a:t>Dave</a:t>
            </a:r>
            <a:endParaRPr lang="en-CA" sz="3200" dirty="0">
              <a:latin typeface="Gill Sans"/>
              <a:cs typeface="Gill San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9393" y="3043311"/>
            <a:ext cx="1041400" cy="1041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6659" y="3727119"/>
            <a:ext cx="1078167" cy="71518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3676" y="3727119"/>
            <a:ext cx="1078167" cy="71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509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17" y="274638"/>
            <a:ext cx="874931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81% choose Dave, 2</a:t>
            </a:r>
            <a:r>
              <a:rPr lang="en-US" baseline="30000" dirty="0" smtClean="0"/>
              <a:t>nd</a:t>
            </a:r>
            <a:r>
              <a:rPr lang="en-US" dirty="0" smtClean="0"/>
              <a:t> Possessor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682" y="1859572"/>
            <a:ext cx="874445" cy="105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628" y="5036693"/>
            <a:ext cx="1071372" cy="1089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360755" y="6126163"/>
            <a:ext cx="8513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000" dirty="0" smtClean="0">
                <a:latin typeface="Gill Sans"/>
                <a:ea typeface="Gill Sans"/>
                <a:cs typeface="Gill Sans"/>
              </a:rPr>
              <a:t>Mike</a:t>
            </a:r>
            <a:endParaRPr lang="en-CA" sz="2000" dirty="0">
              <a:latin typeface="Gill Sans"/>
              <a:ea typeface="Gill Sans"/>
              <a:cs typeface="Gill Sans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1360755" y="2833603"/>
            <a:ext cx="8173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000" dirty="0" smtClean="0">
                <a:latin typeface="Gill Sans"/>
                <a:ea typeface="Gill Sans"/>
                <a:cs typeface="Gill Sans"/>
              </a:rPr>
              <a:t>Dave</a:t>
            </a:r>
            <a:endParaRPr lang="en-CA" sz="2000" dirty="0">
              <a:latin typeface="Gill Sans"/>
              <a:ea typeface="Gill Sans"/>
              <a:cs typeface="Gill San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83848" y="5900401"/>
            <a:ext cx="499204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>
              <a:latin typeface="Gill Sans"/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7378277"/>
              </p:ext>
            </p:extLst>
          </p:nvPr>
        </p:nvGraphicFramePr>
        <p:xfrm>
          <a:off x="2286000" y="2057399"/>
          <a:ext cx="6400800" cy="4292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976635" y="6085067"/>
            <a:ext cx="5213002" cy="2645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Gill San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9187" y="6076553"/>
            <a:ext cx="541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Gill Sans"/>
                <a:cs typeface="Gill Sans"/>
              </a:rPr>
              <a:t>Pay_Free</a:t>
            </a:r>
            <a:r>
              <a:rPr lang="en-US" sz="2000" dirty="0" smtClean="0">
                <a:latin typeface="Gill Sans"/>
                <a:cs typeface="Gill Sans"/>
              </a:rPr>
              <a:t>       </a:t>
            </a:r>
            <a:r>
              <a:rPr lang="en-US" sz="2000" dirty="0" err="1" smtClean="0">
                <a:latin typeface="Gill Sans"/>
                <a:cs typeface="Gill Sans"/>
              </a:rPr>
              <a:t>Free_Free</a:t>
            </a:r>
            <a:r>
              <a:rPr lang="en-US" sz="2000" dirty="0" smtClean="0">
                <a:latin typeface="Gill Sans"/>
                <a:cs typeface="Gill Sans"/>
              </a:rPr>
              <a:t>     </a:t>
            </a:r>
            <a:r>
              <a:rPr lang="en-US" sz="2000" dirty="0" err="1" smtClean="0">
                <a:latin typeface="Gill Sans"/>
                <a:cs typeface="Gill Sans"/>
              </a:rPr>
              <a:t>Free_Pay</a:t>
            </a:r>
            <a:r>
              <a:rPr lang="en-US" sz="2000" dirty="0" smtClean="0">
                <a:latin typeface="Gill Sans"/>
                <a:cs typeface="Gill Sans"/>
              </a:rPr>
              <a:t>	  </a:t>
            </a:r>
            <a:r>
              <a:rPr lang="en-US" sz="2000" dirty="0" err="1" smtClean="0">
                <a:latin typeface="Gill Sans"/>
                <a:cs typeface="Gill Sans"/>
              </a:rPr>
              <a:t>Pay_Pay</a:t>
            </a:r>
            <a:endParaRPr lang="en-US" sz="200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993130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Ownership is not enduring.</a:t>
            </a:r>
          </a:p>
          <a:p>
            <a:pPr>
              <a:buFont typeface="Wingdings" charset="2"/>
              <a:buChar char="ü"/>
            </a:pPr>
            <a:r>
              <a:rPr lang="en-US" dirty="0"/>
              <a:t>	</a:t>
            </a:r>
            <a:r>
              <a:rPr lang="en-US" dirty="0" smtClean="0"/>
              <a:t>First possession cannot explain the results.</a:t>
            </a:r>
          </a:p>
          <a:p>
            <a:pPr marL="0" indent="0">
              <a:buNone/>
            </a:pPr>
            <a:r>
              <a:rPr lang="en-US" dirty="0" smtClean="0"/>
              <a:t>Investment matters.</a:t>
            </a:r>
          </a:p>
          <a:p>
            <a:pPr>
              <a:buFont typeface="Wingdings" charset="2"/>
              <a:buChar char="ü"/>
            </a:pPr>
            <a:r>
              <a:rPr lang="en-US" dirty="0"/>
              <a:t>	</a:t>
            </a:r>
            <a:r>
              <a:rPr lang="en-US" sz="3000" dirty="0" smtClean="0"/>
              <a:t>How objects are acquired influences judgments.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80960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Because my kids fight all the time about possession and use of objects.</a:t>
            </a:r>
          </a:p>
          <a:p>
            <a:pPr marL="0" indent="0">
              <a:buNone/>
            </a:pPr>
            <a:r>
              <a:rPr lang="en-US" i="1" dirty="0" smtClean="0"/>
              <a:t>-John L. Dennis</a:t>
            </a:r>
            <a:endParaRPr lang="en-US" i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Why ownership?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78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9067" y="1388533"/>
            <a:ext cx="7112000" cy="9228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Is Mike being punished for being careless?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2436" y="2773087"/>
            <a:ext cx="1715824" cy="174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049869" y="5080331"/>
            <a:ext cx="7112000" cy="9228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Gill Sans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Gill Sans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Gill Sans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Gill Sans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Gill Sans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/>
              <a:t>S</a:t>
            </a:r>
            <a:r>
              <a:rPr lang="en-US" dirty="0" smtClean="0"/>
              <a:t>ince how objects are acquired matters, does how we relinquish possession matter?</a:t>
            </a:r>
          </a:p>
          <a:p>
            <a:pPr marL="0" indent="0"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087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2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4697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Gill Sans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Gill Sans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Gill Sans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Gill Sans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Gill Sans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/>
              <a:t>Italians read 4 short stories. </a:t>
            </a:r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each story, one person either purchases a book or takes it for free. The book is not lost,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but stolen </a:t>
            </a:r>
            <a:r>
              <a:rPr lang="en-US" dirty="0" smtClean="0"/>
              <a:t>and </a:t>
            </a:r>
            <a:r>
              <a:rPr lang="en-US" dirty="0"/>
              <a:t>is later purchased or taken by someone else. </a:t>
            </a:r>
          </a:p>
          <a:p>
            <a:pPr marL="0" indent="0">
              <a:buFont typeface="Arial"/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4266669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Study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0678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900" dirty="0"/>
              <a:t>Mike is walking down the street. He sees two tables set up in front of a bookstore, one showing books for sale at the discounted price of $4.99, the other offering a few books for free. Mike looks through the [$4.99/free] books, and finds a very distinctive book. It has two strips of red tape that run diagonally across its cover. Mike [pays for/takes] the book. He is very happy to have it. He puts the book into his backpack </a:t>
            </a:r>
            <a:r>
              <a:rPr lang="en-US" sz="1900" b="1" dirty="0">
                <a:solidFill>
                  <a:schemeClr val="accent2">
                    <a:lumMod val="75000"/>
                  </a:schemeClr>
                </a:solidFill>
              </a:rPr>
              <a:t>and walks home. That afternoon Mike’s house is robbed and Mike’s backpack is taken. </a:t>
            </a:r>
          </a:p>
          <a:p>
            <a:pPr marL="0" indent="0" algn="just">
              <a:buNone/>
            </a:pPr>
            <a:endParaRPr lang="en-US" sz="5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64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Study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0678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900" dirty="0"/>
              <a:t>Mike is walking down the street. He sees two tables set up in front of a bookstore, one showing books for sale at the discounted price of $4.99, the other offering a few books for free. Mike looks through the [$4.99/free] books, and finds a very distinctive book. It has two strips of red tape that run diagonally across its cover. Mike [pays for/takes] the book. He is very happy to have it. He puts the book into his backpack </a:t>
            </a:r>
            <a:r>
              <a:rPr lang="en-US" sz="1900" b="1" dirty="0">
                <a:solidFill>
                  <a:srgbClr val="953735"/>
                </a:solidFill>
              </a:rPr>
              <a:t>and walks home. That afternoon Mike’s house is robbed and Mike’s backpack is taken. </a:t>
            </a:r>
          </a:p>
          <a:p>
            <a:pPr marL="0" indent="0" algn="just">
              <a:buNone/>
            </a:pPr>
            <a:endParaRPr lang="en-US" sz="1900" dirty="0">
              <a:solidFill>
                <a:srgbClr val="953735"/>
              </a:solidFill>
            </a:endParaRPr>
          </a:p>
          <a:p>
            <a:pPr marL="0" indent="0" algn="just">
              <a:buNone/>
            </a:pPr>
            <a:r>
              <a:rPr lang="en-US" sz="1900" b="1" dirty="0">
                <a:solidFill>
                  <a:srgbClr val="953735"/>
                </a:solidFill>
              </a:rPr>
              <a:t>While the robbers are getting away, the book falls onto the ground in front of the bookstore where Mike bought the book, near the [4.99 book table/free book table].</a:t>
            </a:r>
          </a:p>
          <a:p>
            <a:pPr marL="0" indent="0" algn="just">
              <a:buNone/>
            </a:pPr>
            <a:r>
              <a:rPr lang="en-US" sz="1900" dirty="0"/>
              <a:t> </a:t>
            </a:r>
            <a:endParaRPr lang="en-US" sz="1900" dirty="0" smtClean="0"/>
          </a:p>
          <a:p>
            <a:pPr marL="0" indent="0" algn="just">
              <a:buNone/>
            </a:pPr>
            <a:endParaRPr lang="en-US" sz="5800" dirty="0"/>
          </a:p>
          <a:p>
            <a:pPr marL="0" indent="0" algn="just">
              <a:buNone/>
            </a:pPr>
            <a:endParaRPr lang="en-US" sz="5800" dirty="0" smtClean="0"/>
          </a:p>
          <a:p>
            <a:pPr marL="0" indent="0" algn="just">
              <a:buNone/>
            </a:pP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3788141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Study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067851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en-US" sz="5800" dirty="0"/>
              <a:t>Mike is walking down the street. He sees two tables set up in front of a bookstore, one showing books for sale at the discounted price of $4.99, the other offering a few books for free. Mike looks through the [$4.99/free] books, and finds a very distinctive book. It has two strips of red tape that run diagonally across its cover. Mike [pays for/takes] the book. He is very happy to have it. He puts the book into his backpack </a:t>
            </a:r>
            <a:r>
              <a:rPr lang="en-US" sz="5800" b="1" dirty="0">
                <a:solidFill>
                  <a:srgbClr val="953735"/>
                </a:solidFill>
              </a:rPr>
              <a:t>and walks home. That afternoon Mike’s house is robbed and Mike’s backpack is taken. </a:t>
            </a:r>
          </a:p>
          <a:p>
            <a:pPr marL="0" indent="0" algn="just">
              <a:buNone/>
            </a:pPr>
            <a:endParaRPr lang="en-US" sz="5800" dirty="0">
              <a:solidFill>
                <a:srgbClr val="953735"/>
              </a:solidFill>
            </a:endParaRPr>
          </a:p>
          <a:p>
            <a:pPr marL="0" indent="0" algn="just">
              <a:buNone/>
            </a:pPr>
            <a:r>
              <a:rPr lang="en-US" sz="5800" b="1" dirty="0">
                <a:solidFill>
                  <a:srgbClr val="953735"/>
                </a:solidFill>
              </a:rPr>
              <a:t>While the robbers are getting away, the book falls onto the ground in front of the bookstore where Mike bought the book, near the [4.99 book table/free book table].</a:t>
            </a:r>
          </a:p>
          <a:p>
            <a:pPr marL="0" indent="0" algn="just">
              <a:buNone/>
            </a:pPr>
            <a:r>
              <a:rPr lang="en-US" sz="5800" dirty="0"/>
              <a:t> </a:t>
            </a:r>
          </a:p>
          <a:p>
            <a:pPr marL="0" indent="0" algn="just">
              <a:buNone/>
            </a:pPr>
            <a:r>
              <a:rPr lang="en-US" sz="5800" dirty="0"/>
              <a:t>A few minutes later, a customer entering the bookstore notices the book on the ground. She puts it on the table with the [$4.99/free] books. Shortly after, Dave walks by, sees the book and [buys/takes] it.</a:t>
            </a:r>
          </a:p>
          <a:p>
            <a:pPr marL="0" indent="0" algn="just">
              <a:buNone/>
            </a:pPr>
            <a:r>
              <a:rPr lang="en-US" sz="5800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64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Study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067851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en-US" sz="5800" dirty="0"/>
              <a:t>Mike is walking down the street. He sees two tables set up in front of a bookstore, one showing books for sale at the discounted price of $4.99, the other offering a few books for free. Mike looks through the [$4.99/free] books, and finds a very distinctive book. It has two strips of red tape that run diagonally across its cover. Mike [pays for/takes] the book. He is very happy to have it. He puts the book into his backpack </a:t>
            </a:r>
            <a:r>
              <a:rPr lang="en-US" sz="5800" b="1" dirty="0">
                <a:solidFill>
                  <a:srgbClr val="953735"/>
                </a:solidFill>
              </a:rPr>
              <a:t>and walks home. That afternoon Mike’s house is robbed and Mike’s backpack is taken. </a:t>
            </a:r>
          </a:p>
          <a:p>
            <a:pPr marL="0" indent="0" algn="just">
              <a:buNone/>
            </a:pPr>
            <a:endParaRPr lang="en-US" sz="5800" dirty="0">
              <a:solidFill>
                <a:srgbClr val="953735"/>
              </a:solidFill>
            </a:endParaRPr>
          </a:p>
          <a:p>
            <a:pPr marL="0" indent="0" algn="just">
              <a:buNone/>
            </a:pPr>
            <a:r>
              <a:rPr lang="en-US" sz="5800" b="1" dirty="0">
                <a:solidFill>
                  <a:srgbClr val="953735"/>
                </a:solidFill>
              </a:rPr>
              <a:t>While the robbers are getting away, the book falls onto the ground in front of the bookstore where Mike bought the book, near the [4.99 book table/free book table].</a:t>
            </a:r>
          </a:p>
          <a:p>
            <a:pPr marL="0" indent="0" algn="just">
              <a:buNone/>
            </a:pPr>
            <a:r>
              <a:rPr lang="en-US" sz="5800" dirty="0"/>
              <a:t> </a:t>
            </a:r>
          </a:p>
          <a:p>
            <a:pPr marL="0" indent="0" algn="just">
              <a:buNone/>
            </a:pPr>
            <a:r>
              <a:rPr lang="en-US" sz="5800" dirty="0"/>
              <a:t>A few minutes later, a customer entering the bookstore notices the book on the ground. She puts it on the table with the [$4.99/free] books. Shortly after, Dave walks by, sees the book and [buys/takes] it.</a:t>
            </a:r>
          </a:p>
          <a:p>
            <a:pPr marL="0" indent="0" algn="just">
              <a:buNone/>
            </a:pPr>
            <a:r>
              <a:rPr lang="en-US" sz="5800" dirty="0"/>
              <a:t> </a:t>
            </a:r>
          </a:p>
          <a:p>
            <a:pPr marL="0" indent="0" algn="just">
              <a:buNone/>
            </a:pPr>
            <a:r>
              <a:rPr lang="en-US" sz="5800" dirty="0"/>
              <a:t>That evening, Mike sees Dave holding the book. Mike approaches Dave and asks for the book back, explaining that he lost it earlier.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458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30" y="1600200"/>
            <a:ext cx="8730168" cy="45259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arenR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Mike </a:t>
            </a:r>
            <a:r>
              <a:rPr lang="en-US" i="1" dirty="0" smtClean="0"/>
              <a:t>pays</a:t>
            </a:r>
            <a:r>
              <a:rPr lang="en-US" dirty="0" smtClean="0"/>
              <a:t> and Dave gets it for </a:t>
            </a:r>
            <a:r>
              <a:rPr lang="en-US" i="1" dirty="0" smtClean="0"/>
              <a:t>free</a:t>
            </a:r>
            <a:r>
              <a:rPr lang="en-US" dirty="0" smtClean="0"/>
              <a:t>.</a:t>
            </a:r>
          </a:p>
          <a:p>
            <a:pPr marL="514350" indent="-514350">
              <a:buAutoNum type="arabicParenR"/>
            </a:pPr>
            <a:r>
              <a:rPr lang="en-US" dirty="0" smtClean="0"/>
              <a:t>Both get it for </a:t>
            </a:r>
            <a:r>
              <a:rPr lang="en-US" i="1" dirty="0" smtClean="0"/>
              <a:t>free</a:t>
            </a:r>
            <a:r>
              <a:rPr lang="en-US" dirty="0" smtClean="0"/>
              <a:t>.</a:t>
            </a:r>
          </a:p>
          <a:p>
            <a:pPr marL="514350" indent="-514350">
              <a:buAutoNum type="arabicParenR"/>
            </a:pPr>
            <a:r>
              <a:rPr lang="en-US" dirty="0" smtClean="0"/>
              <a:t>Mike gets it for </a:t>
            </a:r>
            <a:r>
              <a:rPr lang="en-US" i="1" dirty="0" smtClean="0"/>
              <a:t>free</a:t>
            </a:r>
            <a:r>
              <a:rPr lang="en-US" dirty="0" smtClean="0"/>
              <a:t> and Dave</a:t>
            </a:r>
            <a:r>
              <a:rPr lang="en-US" i="1" dirty="0" smtClean="0"/>
              <a:t> pays </a:t>
            </a:r>
            <a:r>
              <a:rPr lang="en-US" dirty="0" smtClean="0"/>
              <a:t>for it.</a:t>
            </a:r>
          </a:p>
          <a:p>
            <a:pPr marL="514350" indent="-514350">
              <a:buFont typeface="Arial"/>
              <a:buAutoNum type="arabicParenR"/>
            </a:pPr>
            <a:r>
              <a:rPr lang="en-US" dirty="0"/>
              <a:t>Both </a:t>
            </a:r>
            <a:r>
              <a:rPr lang="en-US" i="1" dirty="0"/>
              <a:t>pay</a:t>
            </a:r>
            <a:r>
              <a:rPr lang="en-US" dirty="0"/>
              <a:t>.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9393" y="1600201"/>
            <a:ext cx="1041400" cy="1041400"/>
          </a:xfrm>
          <a:prstGeom prst="rect">
            <a:avLst/>
          </a:prstGeom>
        </p:spPr>
      </p:pic>
      <p:grpSp>
        <p:nvGrpSpPr>
          <p:cNvPr id="5" name="Group 7"/>
          <p:cNvGrpSpPr/>
          <p:nvPr/>
        </p:nvGrpSpPr>
        <p:grpSpPr>
          <a:xfrm>
            <a:off x="897467" y="1175687"/>
            <a:ext cx="7162800" cy="1744807"/>
            <a:chOff x="756745" y="4381356"/>
            <a:chExt cx="7630510" cy="1744807"/>
          </a:xfrm>
        </p:grpSpPr>
        <p:pic>
          <p:nvPicPr>
            <p:cNvPr id="6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01843" y="4456713"/>
              <a:ext cx="1385412" cy="1669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6745" y="4381356"/>
              <a:ext cx="1715824" cy="1744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321734" y="2911572"/>
            <a:ext cx="292946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3200" dirty="0" smtClean="0">
                <a:latin typeface="Gill Sans"/>
                <a:ea typeface="Gill Sans"/>
                <a:cs typeface="Gill Sans"/>
              </a:rPr>
              <a:t>Mike, 1</a:t>
            </a:r>
            <a:r>
              <a:rPr lang="en-CA" sz="3200" baseline="30000" dirty="0" smtClean="0">
                <a:latin typeface="Gill Sans"/>
                <a:ea typeface="Gill Sans"/>
                <a:cs typeface="Gill Sans"/>
              </a:rPr>
              <a:t>st</a:t>
            </a:r>
            <a:endParaRPr lang="en-CA" sz="3200" dirty="0">
              <a:latin typeface="Gill Sans"/>
              <a:ea typeface="Gill Sans"/>
              <a:cs typeface="Gill Sans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5971110" y="2885666"/>
            <a:ext cx="291778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3200" dirty="0" smtClean="0">
                <a:latin typeface="Gill Sans"/>
                <a:ea typeface="Gill Sans"/>
                <a:cs typeface="Gill Sans"/>
              </a:rPr>
              <a:t>Dave, 2</a:t>
            </a:r>
            <a:r>
              <a:rPr lang="en-CA" sz="3200" baseline="30000" dirty="0" smtClean="0">
                <a:latin typeface="Gill Sans"/>
                <a:ea typeface="Gill Sans"/>
                <a:cs typeface="Gill Sans"/>
              </a:rPr>
              <a:t>nd</a:t>
            </a:r>
            <a:endParaRPr lang="en-CA" sz="3200" dirty="0">
              <a:latin typeface="Gill Sans"/>
              <a:ea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4126780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756745" y="2556597"/>
            <a:ext cx="7630510" cy="1744807"/>
            <a:chOff x="756745" y="4381356"/>
            <a:chExt cx="7630510" cy="1744807"/>
          </a:xfrm>
        </p:grpSpPr>
        <p:pic>
          <p:nvPicPr>
            <p:cNvPr id="5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1843" y="4456713"/>
              <a:ext cx="1385412" cy="1669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6745" y="4381356"/>
              <a:ext cx="1715824" cy="1744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847957" y="4275211"/>
            <a:ext cx="1409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3200" dirty="0" smtClean="0">
                <a:latin typeface="Gill Sans"/>
                <a:ea typeface="Gill Sans"/>
                <a:cs typeface="Gill Sans"/>
              </a:rPr>
              <a:t>Mike</a:t>
            </a:r>
            <a:endParaRPr lang="en-CA" sz="3200" dirty="0">
              <a:latin typeface="Gill Sans"/>
              <a:ea typeface="Gill Sans"/>
              <a:cs typeface="Gill Sans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6726612" y="4275211"/>
            <a:ext cx="1962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3200" dirty="0" smtClean="0">
                <a:latin typeface="Gill Sans"/>
              </a:rPr>
              <a:t>Dave</a:t>
            </a:r>
            <a:endParaRPr lang="en-CA" sz="3200" dirty="0">
              <a:latin typeface="Gill San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9393" y="3043311"/>
            <a:ext cx="1041400" cy="1041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6659" y="3727119"/>
            <a:ext cx="1078167" cy="7151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3351966">
            <a:off x="5748778" y="3343332"/>
            <a:ext cx="1134533" cy="138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847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38% choose, Dave 2</a:t>
            </a:r>
            <a:r>
              <a:rPr lang="en-US" baseline="30000" dirty="0" smtClean="0"/>
              <a:t>nd</a:t>
            </a:r>
            <a:r>
              <a:rPr lang="en-US" dirty="0" smtClean="0"/>
              <a:t> Possessor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682" y="1779879"/>
            <a:ext cx="874445" cy="105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360755" y="6126163"/>
            <a:ext cx="8513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000" dirty="0" smtClean="0">
                <a:latin typeface="Gill Sans"/>
                <a:ea typeface="Gill Sans"/>
                <a:cs typeface="Gill Sans"/>
              </a:rPr>
              <a:t>Mike</a:t>
            </a:r>
            <a:endParaRPr lang="en-CA" sz="2000" dirty="0">
              <a:latin typeface="Gill Sans"/>
              <a:ea typeface="Gill Sans"/>
              <a:cs typeface="Gill Sans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1360755" y="2833603"/>
            <a:ext cx="8173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000" dirty="0" smtClean="0">
                <a:latin typeface="Gill Sans"/>
                <a:ea typeface="Gill Sans"/>
                <a:cs typeface="Gill Sans"/>
              </a:rPr>
              <a:t>Dave</a:t>
            </a:r>
            <a:endParaRPr lang="en-CA" sz="2000" dirty="0">
              <a:latin typeface="Gill Sans"/>
              <a:ea typeface="Gill Sans"/>
              <a:cs typeface="Gill Sans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3370611"/>
              </p:ext>
            </p:extLst>
          </p:nvPr>
        </p:nvGraphicFramePr>
        <p:xfrm>
          <a:off x="2285999" y="2057399"/>
          <a:ext cx="6261560" cy="4309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382238" y="6164242"/>
            <a:ext cx="4650408" cy="3620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Gill San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41336" y="2179458"/>
            <a:ext cx="4206223" cy="38440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Gill San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76557" y="6126224"/>
            <a:ext cx="4533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Gill Sans"/>
                <a:cs typeface="Gill Sans"/>
              </a:rPr>
              <a:t>Pay_Free</a:t>
            </a:r>
            <a:endParaRPr lang="en-US" sz="2000" dirty="0">
              <a:latin typeface="Gill Sans"/>
              <a:cs typeface="Gill Sans"/>
            </a:endParaRP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97787" y="5036693"/>
            <a:ext cx="1071372" cy="1089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56158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756745" y="2556597"/>
            <a:ext cx="7630510" cy="1744807"/>
            <a:chOff x="756745" y="4381356"/>
            <a:chExt cx="7630510" cy="1744807"/>
          </a:xfrm>
        </p:grpSpPr>
        <p:pic>
          <p:nvPicPr>
            <p:cNvPr id="5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1843" y="4456713"/>
              <a:ext cx="1385412" cy="1669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6745" y="4381356"/>
              <a:ext cx="1715824" cy="1744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847957" y="4275211"/>
            <a:ext cx="1409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3200" dirty="0" smtClean="0">
                <a:latin typeface="Gill Sans"/>
                <a:ea typeface="Gill Sans"/>
                <a:cs typeface="Gill Sans"/>
              </a:rPr>
              <a:t>Mike</a:t>
            </a:r>
            <a:endParaRPr lang="en-CA" sz="3200" dirty="0">
              <a:latin typeface="Gill Sans"/>
              <a:ea typeface="Gill Sans"/>
              <a:cs typeface="Gill Sans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6726612" y="4275211"/>
            <a:ext cx="1962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3200" dirty="0" smtClean="0">
                <a:latin typeface="Gill Sans"/>
              </a:rPr>
              <a:t>Dave</a:t>
            </a:r>
            <a:endParaRPr lang="en-CA" sz="3200" dirty="0">
              <a:latin typeface="Gill San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9393" y="3043311"/>
            <a:ext cx="1041400" cy="1041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351966">
            <a:off x="5748778" y="3343332"/>
            <a:ext cx="1134533" cy="138413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351966">
            <a:off x="2355592" y="3392645"/>
            <a:ext cx="1134533" cy="138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4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ownership?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3812" y="5262809"/>
            <a:ext cx="962212" cy="7306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500" dirty="0" smtClean="0"/>
              <a:t>Buy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6187" y="2028825"/>
            <a:ext cx="80682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Sell</a:t>
            </a:r>
            <a:endParaRPr lang="en-US" sz="3500" dirty="0"/>
          </a:p>
        </p:txBody>
      </p:sp>
      <p:sp>
        <p:nvSpPr>
          <p:cNvPr id="5" name="TextBox 4"/>
          <p:cNvSpPr txBox="1"/>
          <p:nvPr/>
        </p:nvSpPr>
        <p:spPr>
          <a:xfrm>
            <a:off x="6143812" y="2992930"/>
            <a:ext cx="167042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Trade</a:t>
            </a:r>
            <a:endParaRPr lang="en-US" sz="3500" dirty="0"/>
          </a:p>
        </p:txBody>
      </p:sp>
      <p:sp>
        <p:nvSpPr>
          <p:cNvPr id="6" name="TextBox 5"/>
          <p:cNvSpPr txBox="1"/>
          <p:nvPr/>
        </p:nvSpPr>
        <p:spPr>
          <a:xfrm>
            <a:off x="1320800" y="3948308"/>
            <a:ext cx="167042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Donate</a:t>
            </a:r>
            <a:endParaRPr lang="en-US" sz="3500" dirty="0"/>
          </a:p>
        </p:txBody>
      </p:sp>
      <p:sp>
        <p:nvSpPr>
          <p:cNvPr id="7" name="TextBox 6"/>
          <p:cNvSpPr txBox="1"/>
          <p:nvPr/>
        </p:nvSpPr>
        <p:spPr>
          <a:xfrm>
            <a:off x="4473389" y="2209588"/>
            <a:ext cx="167042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Find</a:t>
            </a:r>
            <a:endParaRPr lang="en-US" sz="3500" dirty="0"/>
          </a:p>
        </p:txBody>
      </p:sp>
      <p:sp>
        <p:nvSpPr>
          <p:cNvPr id="8" name="TextBox 7"/>
          <p:cNvSpPr txBox="1"/>
          <p:nvPr/>
        </p:nvSpPr>
        <p:spPr>
          <a:xfrm>
            <a:off x="4473389" y="4997179"/>
            <a:ext cx="167042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Lose</a:t>
            </a:r>
            <a:endParaRPr lang="en-US" sz="3500" dirty="0"/>
          </a:p>
        </p:txBody>
      </p:sp>
      <p:sp>
        <p:nvSpPr>
          <p:cNvPr id="9" name="TextBox 8"/>
          <p:cNvSpPr txBox="1"/>
          <p:nvPr/>
        </p:nvSpPr>
        <p:spPr>
          <a:xfrm>
            <a:off x="3908612" y="3491957"/>
            <a:ext cx="167042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Share</a:t>
            </a:r>
            <a:endParaRPr lang="en-US" sz="3500" dirty="0"/>
          </a:p>
        </p:txBody>
      </p:sp>
      <p:sp>
        <p:nvSpPr>
          <p:cNvPr id="10" name="TextBox 9"/>
          <p:cNvSpPr txBox="1"/>
          <p:nvPr/>
        </p:nvSpPr>
        <p:spPr>
          <a:xfrm>
            <a:off x="1682376" y="5022358"/>
            <a:ext cx="167042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Borrow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43812" y="4122899"/>
            <a:ext cx="167042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Lend</a:t>
            </a:r>
            <a:endParaRPr lang="en-US" sz="3500" dirty="0"/>
          </a:p>
        </p:txBody>
      </p:sp>
      <p:sp>
        <p:nvSpPr>
          <p:cNvPr id="12" name="TextBox 11"/>
          <p:cNvSpPr txBox="1"/>
          <p:nvPr/>
        </p:nvSpPr>
        <p:spPr>
          <a:xfrm>
            <a:off x="1320800" y="2836676"/>
            <a:ext cx="167042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Beg</a:t>
            </a:r>
            <a:endParaRPr lang="en-US" sz="3500" dirty="0"/>
          </a:p>
        </p:txBody>
      </p:sp>
      <p:sp>
        <p:nvSpPr>
          <p:cNvPr id="13" name="TextBox 12"/>
          <p:cNvSpPr txBox="1"/>
          <p:nvPr/>
        </p:nvSpPr>
        <p:spPr>
          <a:xfrm>
            <a:off x="3553010" y="4122899"/>
            <a:ext cx="167042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Steal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710586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17" y="274638"/>
            <a:ext cx="874931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65% choose Dave, 2</a:t>
            </a:r>
            <a:r>
              <a:rPr lang="en-US" baseline="30000" dirty="0" smtClean="0"/>
              <a:t>nd</a:t>
            </a:r>
            <a:r>
              <a:rPr lang="en-US" dirty="0" smtClean="0"/>
              <a:t> Possessor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682" y="1779879"/>
            <a:ext cx="874445" cy="105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360755" y="6126163"/>
            <a:ext cx="8513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000" dirty="0" smtClean="0">
                <a:latin typeface="Gill Sans"/>
                <a:ea typeface="Gill Sans"/>
                <a:cs typeface="Gill Sans"/>
              </a:rPr>
              <a:t>Mike</a:t>
            </a:r>
            <a:endParaRPr lang="en-CA" sz="2000" dirty="0">
              <a:latin typeface="Gill Sans"/>
              <a:ea typeface="Gill Sans"/>
              <a:cs typeface="Gill Sans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1360755" y="2833603"/>
            <a:ext cx="8173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000" dirty="0" smtClean="0">
                <a:latin typeface="Gill Sans"/>
                <a:ea typeface="Gill Sans"/>
                <a:cs typeface="Gill Sans"/>
              </a:rPr>
              <a:t>Dave</a:t>
            </a:r>
            <a:endParaRPr lang="en-CA" sz="2000" dirty="0">
              <a:latin typeface="Gill Sans"/>
              <a:ea typeface="Gill Sans"/>
              <a:cs typeface="Gill San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63352" y="5751017"/>
            <a:ext cx="315751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Gill Sans"/>
            </a:endParaRP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4041790"/>
              </p:ext>
            </p:extLst>
          </p:nvPr>
        </p:nvGraphicFramePr>
        <p:xfrm>
          <a:off x="2285999" y="2057399"/>
          <a:ext cx="6261560" cy="4309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161412" y="6116447"/>
            <a:ext cx="46745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>
              <a:latin typeface="Gill San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7384" y="6120286"/>
            <a:ext cx="4850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Gill Sans"/>
                <a:cs typeface="Gill Sans"/>
              </a:rPr>
              <a:t>Pay_Free</a:t>
            </a:r>
            <a:r>
              <a:rPr lang="en-US" sz="2000" dirty="0" smtClean="0">
                <a:latin typeface="Gill Sans"/>
                <a:cs typeface="Gill Sans"/>
              </a:rPr>
              <a:t>       </a:t>
            </a:r>
            <a:r>
              <a:rPr lang="en-US" sz="2000" dirty="0" err="1" smtClean="0">
                <a:latin typeface="Gill Sans"/>
                <a:cs typeface="Gill Sans"/>
              </a:rPr>
              <a:t>Free_Free</a:t>
            </a:r>
            <a:endParaRPr lang="en-US" sz="2000" dirty="0">
              <a:latin typeface="Gill Sans"/>
              <a:cs typeface="Gill San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87174" y="2179458"/>
            <a:ext cx="2660385" cy="38440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Gill Sans"/>
            </a:endParaRP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03682" y="5036693"/>
            <a:ext cx="1071372" cy="1089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35563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756745" y="2556597"/>
            <a:ext cx="7630510" cy="1744807"/>
            <a:chOff x="756745" y="4381356"/>
            <a:chExt cx="7630510" cy="1744807"/>
          </a:xfrm>
        </p:grpSpPr>
        <p:pic>
          <p:nvPicPr>
            <p:cNvPr id="5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1843" y="4456713"/>
              <a:ext cx="1385412" cy="1669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6745" y="4381356"/>
              <a:ext cx="1715824" cy="1744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847957" y="4275211"/>
            <a:ext cx="1409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3200" dirty="0" smtClean="0">
                <a:latin typeface="Gill Sans"/>
                <a:ea typeface="Gill Sans"/>
                <a:cs typeface="Gill Sans"/>
              </a:rPr>
              <a:t>Mike</a:t>
            </a:r>
            <a:endParaRPr lang="en-CA" sz="3200" dirty="0">
              <a:latin typeface="Gill Sans"/>
              <a:ea typeface="Gill Sans"/>
              <a:cs typeface="Gill Sans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6726612" y="4275211"/>
            <a:ext cx="1962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3200" dirty="0" smtClean="0">
                <a:latin typeface="Gill Sans"/>
              </a:rPr>
              <a:t>Dave</a:t>
            </a:r>
            <a:endParaRPr lang="en-CA" sz="3200" dirty="0">
              <a:latin typeface="Gill San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9393" y="3043311"/>
            <a:ext cx="1041400" cy="1041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351966">
            <a:off x="2355592" y="3392645"/>
            <a:ext cx="1134533" cy="138413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23676" y="3727119"/>
            <a:ext cx="1078167" cy="71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647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17" y="274638"/>
            <a:ext cx="874931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71% choose Dave, 2</a:t>
            </a:r>
            <a:r>
              <a:rPr lang="en-US" baseline="30000" dirty="0" smtClean="0"/>
              <a:t>nd</a:t>
            </a:r>
            <a:r>
              <a:rPr lang="en-US" dirty="0" smtClean="0"/>
              <a:t> Possessor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682" y="1779879"/>
            <a:ext cx="874445" cy="105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360755" y="6126163"/>
            <a:ext cx="8513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000" dirty="0" smtClean="0">
                <a:latin typeface="Gill Sans"/>
                <a:ea typeface="Gill Sans"/>
                <a:cs typeface="Gill Sans"/>
              </a:rPr>
              <a:t>Mike</a:t>
            </a:r>
            <a:endParaRPr lang="en-CA" sz="2000" dirty="0">
              <a:latin typeface="Gill Sans"/>
              <a:ea typeface="Gill Sans"/>
              <a:cs typeface="Gill Sans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1360755" y="2833603"/>
            <a:ext cx="8173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000" dirty="0" smtClean="0">
                <a:latin typeface="Gill Sans"/>
                <a:ea typeface="Gill Sans"/>
                <a:cs typeface="Gill Sans"/>
              </a:rPr>
              <a:t>Dave</a:t>
            </a:r>
            <a:endParaRPr lang="en-CA" sz="2000" dirty="0">
              <a:latin typeface="Gill Sans"/>
              <a:ea typeface="Gill Sans"/>
              <a:cs typeface="Gill San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63352" y="5751017"/>
            <a:ext cx="315751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Gill Sans"/>
            </a:endParaRP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6848554"/>
              </p:ext>
            </p:extLst>
          </p:nvPr>
        </p:nvGraphicFramePr>
        <p:xfrm>
          <a:off x="2285999" y="2057399"/>
          <a:ext cx="6261560" cy="4309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088638" y="2179458"/>
            <a:ext cx="1458921" cy="38440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Gill San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8199" y="6126163"/>
            <a:ext cx="562868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>
              <a:latin typeface="Gill San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17151" y="6098065"/>
            <a:ext cx="541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Gill Sans"/>
                <a:cs typeface="Gill Sans"/>
              </a:rPr>
              <a:t>Pay_Free</a:t>
            </a:r>
            <a:r>
              <a:rPr lang="en-US" sz="2000" dirty="0" smtClean="0">
                <a:latin typeface="Gill Sans"/>
                <a:cs typeface="Gill Sans"/>
              </a:rPr>
              <a:t>       </a:t>
            </a:r>
            <a:r>
              <a:rPr lang="en-US" sz="2000" dirty="0" err="1" smtClean="0">
                <a:latin typeface="Gill Sans"/>
                <a:cs typeface="Gill Sans"/>
              </a:rPr>
              <a:t>Free_Free</a:t>
            </a:r>
            <a:r>
              <a:rPr lang="en-US" sz="2000" dirty="0" smtClean="0">
                <a:latin typeface="Gill Sans"/>
                <a:cs typeface="Gill Sans"/>
              </a:rPr>
              <a:t>     </a:t>
            </a:r>
            <a:r>
              <a:rPr lang="en-US" sz="2000" dirty="0" err="1" smtClean="0">
                <a:latin typeface="Gill Sans"/>
                <a:cs typeface="Gill Sans"/>
              </a:rPr>
              <a:t>Free_Pay</a:t>
            </a:r>
            <a:endParaRPr lang="en-US" sz="2000" dirty="0">
              <a:latin typeface="Gill Sans"/>
              <a:cs typeface="Gill Sans"/>
            </a:endParaRP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627" y="5036693"/>
            <a:ext cx="1071372" cy="1089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1589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756745" y="2556597"/>
            <a:ext cx="7630510" cy="1744807"/>
            <a:chOff x="756745" y="4381356"/>
            <a:chExt cx="7630510" cy="1744807"/>
          </a:xfrm>
        </p:grpSpPr>
        <p:pic>
          <p:nvPicPr>
            <p:cNvPr id="5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1843" y="4456713"/>
              <a:ext cx="1385412" cy="1669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6745" y="4381356"/>
              <a:ext cx="1715824" cy="1744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847957" y="4275211"/>
            <a:ext cx="1409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3200" dirty="0" smtClean="0">
                <a:latin typeface="Gill Sans"/>
                <a:ea typeface="Gill Sans"/>
                <a:cs typeface="Gill Sans"/>
              </a:rPr>
              <a:t>Mike</a:t>
            </a:r>
            <a:endParaRPr lang="en-CA" sz="3200" dirty="0">
              <a:latin typeface="Gill Sans"/>
              <a:ea typeface="Gill Sans"/>
              <a:cs typeface="Gill Sans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6726612" y="4275211"/>
            <a:ext cx="1962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3200" dirty="0" smtClean="0">
                <a:latin typeface="Gill Sans"/>
              </a:rPr>
              <a:t>Dave</a:t>
            </a:r>
            <a:endParaRPr lang="en-CA" sz="3200" dirty="0">
              <a:latin typeface="Gill San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9393" y="3043311"/>
            <a:ext cx="1041400" cy="1041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6659" y="3727119"/>
            <a:ext cx="1078167" cy="71518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3676" y="3727119"/>
            <a:ext cx="1078167" cy="71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313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84% chose Dave, 2</a:t>
            </a:r>
            <a:r>
              <a:rPr lang="en-US" baseline="30000" dirty="0" smtClean="0"/>
              <a:t>nd</a:t>
            </a:r>
            <a:r>
              <a:rPr lang="en-US" dirty="0" smtClean="0"/>
              <a:t> Possessor 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7641" y="1779879"/>
            <a:ext cx="874445" cy="105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360755" y="6126163"/>
            <a:ext cx="8513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000" dirty="0" smtClean="0">
                <a:latin typeface="Gill Sans"/>
                <a:ea typeface="Gill Sans"/>
                <a:cs typeface="Gill Sans"/>
              </a:rPr>
              <a:t>Mike</a:t>
            </a:r>
            <a:endParaRPr lang="en-CA" sz="2000" dirty="0">
              <a:latin typeface="Gill Sans"/>
              <a:ea typeface="Gill Sans"/>
              <a:cs typeface="Gill Sans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1360755" y="2833603"/>
            <a:ext cx="8173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000" dirty="0" smtClean="0">
                <a:latin typeface="Gill Sans"/>
                <a:ea typeface="Gill Sans"/>
                <a:cs typeface="Gill Sans"/>
              </a:rPr>
              <a:t>Dave</a:t>
            </a:r>
            <a:endParaRPr lang="en-CA" sz="2000" dirty="0">
              <a:latin typeface="Gill Sans"/>
              <a:ea typeface="Gill Sans"/>
              <a:cs typeface="Gill San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50266" y="5587999"/>
            <a:ext cx="226906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>
              <a:latin typeface="Gill Sans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8277009"/>
              </p:ext>
            </p:extLst>
          </p:nvPr>
        </p:nvGraphicFramePr>
        <p:xfrm>
          <a:off x="2285999" y="2057399"/>
          <a:ext cx="6261560" cy="4309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209624" y="6137150"/>
            <a:ext cx="5234951" cy="4355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Gill San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17151" y="6098065"/>
            <a:ext cx="541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Gill Sans"/>
                <a:cs typeface="Gill Sans"/>
              </a:rPr>
              <a:t>Pay_Free</a:t>
            </a:r>
            <a:r>
              <a:rPr lang="en-US" sz="2000" dirty="0" smtClean="0">
                <a:latin typeface="Gill Sans"/>
                <a:cs typeface="Gill Sans"/>
              </a:rPr>
              <a:t>       </a:t>
            </a:r>
            <a:r>
              <a:rPr lang="en-US" sz="2000" dirty="0" err="1" smtClean="0">
                <a:latin typeface="Gill Sans"/>
                <a:cs typeface="Gill Sans"/>
              </a:rPr>
              <a:t>Free_Free</a:t>
            </a:r>
            <a:r>
              <a:rPr lang="en-US" sz="2000" dirty="0" smtClean="0">
                <a:latin typeface="Gill Sans"/>
                <a:cs typeface="Gill Sans"/>
              </a:rPr>
              <a:t>     </a:t>
            </a:r>
            <a:r>
              <a:rPr lang="en-US" sz="2000" dirty="0" err="1" smtClean="0">
                <a:latin typeface="Gill Sans"/>
                <a:cs typeface="Gill Sans"/>
              </a:rPr>
              <a:t>Free_Pay</a:t>
            </a:r>
            <a:r>
              <a:rPr lang="en-US" sz="2000" dirty="0">
                <a:latin typeface="Gill Sans"/>
                <a:cs typeface="Gill Sans"/>
              </a:rPr>
              <a:t>	  </a:t>
            </a:r>
            <a:r>
              <a:rPr lang="en-US" sz="2000" dirty="0" err="1" smtClean="0">
                <a:latin typeface="Gill Sans"/>
                <a:cs typeface="Gill Sans"/>
              </a:rPr>
              <a:t>Pay_Pay</a:t>
            </a:r>
            <a:endParaRPr lang="en-US" sz="2000" dirty="0">
              <a:latin typeface="Gill Sans"/>
              <a:cs typeface="Gill Sans"/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97787" y="5008595"/>
            <a:ext cx="1071372" cy="1089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74401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Possession vs. Current Possession </a:t>
            </a:r>
            <a:endParaRPr lang="en-US" dirty="0"/>
          </a:p>
        </p:txBody>
      </p:sp>
      <p:grpSp>
        <p:nvGrpSpPr>
          <p:cNvPr id="4" name="Group 8"/>
          <p:cNvGrpSpPr/>
          <p:nvPr/>
        </p:nvGrpSpPr>
        <p:grpSpPr>
          <a:xfrm>
            <a:off x="157163" y="2335213"/>
            <a:ext cx="4830762" cy="2432050"/>
            <a:chOff x="157163" y="1339507"/>
            <a:chExt cx="4830762" cy="2432050"/>
          </a:xfrm>
        </p:grpSpPr>
        <p:pic>
          <p:nvPicPr>
            <p:cNvPr id="5" name="Picture 1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7163" y="1339507"/>
              <a:ext cx="1927225" cy="1933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22275" y="3187357"/>
              <a:ext cx="140970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CA" sz="3200" dirty="0" smtClean="0">
                  <a:latin typeface="Gill Sans"/>
                  <a:ea typeface="Gill Sans"/>
                  <a:cs typeface="Gill Sans"/>
                </a:rPr>
                <a:t>Post</a:t>
              </a:r>
              <a:endParaRPr lang="en-CA" sz="3200" dirty="0">
                <a:latin typeface="Gill Sans"/>
                <a:ea typeface="Gill Sans"/>
                <a:cs typeface="Gill Sans"/>
              </a:endParaRPr>
            </a:p>
          </p:txBody>
        </p:sp>
        <p:pic>
          <p:nvPicPr>
            <p:cNvPr id="7" name="Picture 3" descr="C:\Temp\Temporary Internet Files\Content.IE5\EZ9O9IDW\MCj0424722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56075" y="1939582"/>
              <a:ext cx="831850" cy="1255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7"/>
          <p:cNvSpPr txBox="1"/>
          <p:nvPr/>
        </p:nvSpPr>
        <p:spPr>
          <a:xfrm>
            <a:off x="2084388" y="1434811"/>
            <a:ext cx="606840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ill Sans"/>
                <a:cs typeface="Gill Sans"/>
              </a:rPr>
              <a:t>Pierson vs. Post (re-visited 2011)</a:t>
            </a:r>
            <a:endParaRPr lang="en-US" sz="320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582408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Possession vs. Current Possession </a:t>
            </a:r>
            <a:endParaRPr lang="en-US" dirty="0"/>
          </a:p>
        </p:txBody>
      </p:sp>
      <p:grpSp>
        <p:nvGrpSpPr>
          <p:cNvPr id="4" name="Group 8"/>
          <p:cNvGrpSpPr/>
          <p:nvPr/>
        </p:nvGrpSpPr>
        <p:grpSpPr>
          <a:xfrm>
            <a:off x="157163" y="2335213"/>
            <a:ext cx="4830762" cy="2432050"/>
            <a:chOff x="157163" y="1339507"/>
            <a:chExt cx="4830762" cy="2432050"/>
          </a:xfrm>
        </p:grpSpPr>
        <p:pic>
          <p:nvPicPr>
            <p:cNvPr id="5" name="Picture 1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7163" y="1339507"/>
              <a:ext cx="1927225" cy="1933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22275" y="3187357"/>
              <a:ext cx="140970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CA" sz="3200" dirty="0" smtClean="0">
                  <a:latin typeface="Gill Sans"/>
                  <a:ea typeface="Gill Sans"/>
                  <a:cs typeface="Gill Sans"/>
                </a:rPr>
                <a:t>Post</a:t>
              </a:r>
              <a:endParaRPr lang="en-CA" sz="3200" dirty="0">
                <a:latin typeface="Gill Sans"/>
                <a:ea typeface="Gill Sans"/>
                <a:cs typeface="Gill Sans"/>
              </a:endParaRPr>
            </a:p>
          </p:txBody>
        </p:sp>
        <p:pic>
          <p:nvPicPr>
            <p:cNvPr id="7" name="Picture 3" descr="C:\Temp\Temporary Internet Files\Content.IE5\EZ9O9IDW\MCj0424722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56075" y="1939582"/>
              <a:ext cx="831850" cy="1255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7"/>
          <p:cNvSpPr txBox="1"/>
          <p:nvPr/>
        </p:nvSpPr>
        <p:spPr>
          <a:xfrm>
            <a:off x="2084388" y="1434811"/>
            <a:ext cx="606840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ill Sans"/>
                <a:cs typeface="Gill Sans"/>
              </a:rPr>
              <a:t>Pierson vs. Post (re-visited 2011)</a:t>
            </a:r>
            <a:endParaRPr lang="en-US" sz="3200" dirty="0">
              <a:latin typeface="Gill Sans"/>
              <a:cs typeface="Gill Sans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69125" y="2090738"/>
            <a:ext cx="207645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070723" y="4268788"/>
            <a:ext cx="172085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3200" dirty="0" smtClean="0">
                <a:latin typeface="Gill Sans"/>
                <a:ea typeface="Gill Sans"/>
                <a:cs typeface="Gill Sans"/>
              </a:rPr>
              <a:t>Pierson</a:t>
            </a:r>
            <a:endParaRPr lang="en-CA" sz="3200" dirty="0">
              <a:latin typeface="Gill Sans"/>
              <a:ea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104099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Possession vs. Current Possession </a:t>
            </a:r>
            <a:endParaRPr lang="en-US" dirty="0"/>
          </a:p>
        </p:txBody>
      </p:sp>
      <p:grpSp>
        <p:nvGrpSpPr>
          <p:cNvPr id="4" name="Group 8"/>
          <p:cNvGrpSpPr/>
          <p:nvPr/>
        </p:nvGrpSpPr>
        <p:grpSpPr>
          <a:xfrm>
            <a:off x="157163" y="2335213"/>
            <a:ext cx="4830762" cy="2432050"/>
            <a:chOff x="157163" y="1339507"/>
            <a:chExt cx="4830762" cy="2432050"/>
          </a:xfrm>
        </p:grpSpPr>
        <p:pic>
          <p:nvPicPr>
            <p:cNvPr id="5" name="Picture 1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7163" y="1339507"/>
              <a:ext cx="1927225" cy="1933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22275" y="3187357"/>
              <a:ext cx="140970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CA" sz="3200" dirty="0" smtClean="0">
                  <a:latin typeface="Gill Sans"/>
                  <a:ea typeface="Gill Sans"/>
                  <a:cs typeface="Gill Sans"/>
                </a:rPr>
                <a:t>Post</a:t>
              </a:r>
              <a:endParaRPr lang="en-CA" sz="3200" dirty="0">
                <a:latin typeface="Gill Sans"/>
                <a:ea typeface="Gill Sans"/>
                <a:cs typeface="Gill Sans"/>
              </a:endParaRPr>
            </a:p>
          </p:txBody>
        </p:sp>
        <p:pic>
          <p:nvPicPr>
            <p:cNvPr id="7" name="Picture 3" descr="C:\Temp\Temporary Internet Files\Content.IE5\EZ9O9IDW\MCj0424722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56075" y="1939582"/>
              <a:ext cx="831850" cy="1255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7"/>
          <p:cNvSpPr txBox="1"/>
          <p:nvPr/>
        </p:nvSpPr>
        <p:spPr>
          <a:xfrm>
            <a:off x="2084388" y="1434811"/>
            <a:ext cx="59997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ill Sans"/>
                <a:cs typeface="Gill Sans"/>
              </a:rPr>
              <a:t>Pierson vs. Post (re-visited 2011)</a:t>
            </a:r>
            <a:endParaRPr lang="en-US" sz="3200" dirty="0">
              <a:latin typeface="Gill Sans"/>
              <a:cs typeface="Gill Sans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69125" y="2090738"/>
            <a:ext cx="207645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078127" y="4268788"/>
            <a:ext cx="1710267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3200" dirty="0" smtClean="0">
                <a:latin typeface="Gill Sans"/>
                <a:ea typeface="Gill Sans"/>
                <a:cs typeface="Gill Sans"/>
              </a:rPr>
              <a:t>Pierson</a:t>
            </a:r>
            <a:endParaRPr lang="en-CA" sz="3200" dirty="0">
              <a:latin typeface="Gill Sans"/>
              <a:ea typeface="Gill Sans"/>
              <a:cs typeface="Gill Sans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4987924" y="3221038"/>
            <a:ext cx="2136775" cy="600075"/>
          </a:xfrm>
          <a:prstGeom prst="rightArrow">
            <a:avLst/>
          </a:prstGeom>
          <a:gradFill flip="none" rotWithShape="1">
            <a:gsLst>
              <a:gs pos="34000">
                <a:srgbClr val="00B0F0"/>
              </a:gs>
              <a:gs pos="88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94401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Possession vs. Current Possession </a:t>
            </a:r>
            <a:endParaRPr lang="en-US" dirty="0"/>
          </a:p>
        </p:txBody>
      </p:sp>
      <p:grpSp>
        <p:nvGrpSpPr>
          <p:cNvPr id="4" name="Group 8"/>
          <p:cNvGrpSpPr/>
          <p:nvPr/>
        </p:nvGrpSpPr>
        <p:grpSpPr>
          <a:xfrm>
            <a:off x="157163" y="2335213"/>
            <a:ext cx="4830762" cy="2432050"/>
            <a:chOff x="157163" y="1339507"/>
            <a:chExt cx="4830762" cy="2432050"/>
          </a:xfrm>
        </p:grpSpPr>
        <p:pic>
          <p:nvPicPr>
            <p:cNvPr id="5" name="Picture 1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7163" y="1339507"/>
              <a:ext cx="1927225" cy="1933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22275" y="3187357"/>
              <a:ext cx="140970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CA" sz="3200" dirty="0" smtClean="0">
                  <a:latin typeface="Gill Sans"/>
                  <a:ea typeface="Gill Sans"/>
                  <a:cs typeface="Gill Sans"/>
                </a:rPr>
                <a:t>Post</a:t>
              </a:r>
              <a:endParaRPr lang="en-CA" sz="3200" dirty="0">
                <a:latin typeface="Gill Sans"/>
                <a:ea typeface="Gill Sans"/>
                <a:cs typeface="Gill Sans"/>
              </a:endParaRPr>
            </a:p>
          </p:txBody>
        </p:sp>
        <p:pic>
          <p:nvPicPr>
            <p:cNvPr id="7" name="Picture 3" descr="C:\Temp\Temporary Internet Files\Content.IE5\EZ9O9IDW\MCj0424722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56075" y="1939582"/>
              <a:ext cx="831850" cy="1255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7"/>
          <p:cNvSpPr txBox="1"/>
          <p:nvPr/>
        </p:nvSpPr>
        <p:spPr>
          <a:xfrm>
            <a:off x="2084388" y="1434811"/>
            <a:ext cx="60855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ill Sans"/>
                <a:cs typeface="Gill Sans"/>
              </a:rPr>
              <a:t>Pierson vs. Post (re-visited 2011)</a:t>
            </a:r>
            <a:endParaRPr lang="en-US" sz="3200" dirty="0">
              <a:latin typeface="Gill Sans"/>
              <a:cs typeface="Gill Sans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69125" y="2090738"/>
            <a:ext cx="207645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070723" y="4268788"/>
            <a:ext cx="172085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3200" dirty="0" smtClean="0">
                <a:latin typeface="Gill Sans"/>
                <a:ea typeface="Gill Sans"/>
                <a:cs typeface="Gill Sans"/>
              </a:rPr>
              <a:t>Pierson</a:t>
            </a:r>
            <a:endParaRPr lang="en-CA" sz="3200" dirty="0">
              <a:latin typeface="Gill Sans"/>
              <a:ea typeface="Gill Sans"/>
              <a:cs typeface="Gill Sans"/>
            </a:endParaRPr>
          </a:p>
        </p:txBody>
      </p:sp>
      <p:sp>
        <p:nvSpPr>
          <p:cNvPr id="11" name="Right Arrow 10"/>
          <p:cNvSpPr/>
          <p:nvPr/>
        </p:nvSpPr>
        <p:spPr>
          <a:xfrm rot="10800000">
            <a:off x="2084388" y="3221038"/>
            <a:ext cx="2136775" cy="600075"/>
          </a:xfrm>
          <a:prstGeom prst="rightArrow">
            <a:avLst/>
          </a:prstGeom>
          <a:gradFill flip="none" rotWithShape="1">
            <a:gsLst>
              <a:gs pos="34000">
                <a:srgbClr val="00B0F0"/>
              </a:gs>
              <a:gs pos="88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452441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072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Can we own objects “more” if we </a:t>
            </a:r>
            <a:r>
              <a:rPr lang="en-US" dirty="0" smtClean="0">
                <a:solidFill>
                  <a:srgbClr val="008000"/>
                </a:solidFill>
              </a:rPr>
              <a:t>earn</a:t>
            </a:r>
            <a:r>
              <a:rPr lang="en-US" dirty="0" smtClean="0"/>
              <a:t> them vs. receive them as 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gift</a:t>
            </a:r>
            <a:r>
              <a:rPr lang="en-US" dirty="0" smtClean="0"/>
              <a:t> vs.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inheritance</a:t>
            </a:r>
            <a:r>
              <a:rPr lang="en-US" dirty="0" smtClean="0"/>
              <a:t> vs. </a:t>
            </a:r>
            <a:r>
              <a:rPr lang="en-US" dirty="0" smtClean="0">
                <a:solidFill>
                  <a:srgbClr val="17375E"/>
                </a:solidFill>
              </a:rPr>
              <a:t>pu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blic aid</a:t>
            </a:r>
            <a:r>
              <a:rPr lang="en-US" dirty="0" smtClean="0"/>
              <a:t>?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Would a </a:t>
            </a:r>
            <a:r>
              <a:rPr lang="en-US" dirty="0" smtClean="0">
                <a:solidFill>
                  <a:srgbClr val="660066"/>
                </a:solidFill>
              </a:rPr>
              <a:t>graded</a:t>
            </a:r>
            <a:r>
              <a:rPr lang="en-US" dirty="0" smtClean="0"/>
              <a:t> feeling of ownership affect how we interact with objects?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Should companies ever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give</a:t>
            </a:r>
            <a:r>
              <a:rPr lang="en-US" dirty="0"/>
              <a:t> away objects?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Means of acquisition could justify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stealing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Could justify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squatters</a:t>
            </a:r>
            <a:r>
              <a:rPr lang="en-US" dirty="0" smtClean="0"/>
              <a:t> rights.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Does it say something about the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tragedy of the commons</a:t>
            </a:r>
            <a:r>
              <a:rPr lang="en-US" dirty="0" smtClean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542437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ownership?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I</a:t>
            </a:r>
            <a:r>
              <a:rPr lang="en-US" dirty="0" smtClean="0"/>
              <a:t>nfluences how much we value objects</a:t>
            </a:r>
          </a:p>
          <a:p>
            <a:pPr marL="0" indent="0" algn="just">
              <a:buNone/>
            </a:pPr>
            <a:r>
              <a:rPr lang="en-US" sz="2200" i="1" dirty="0" smtClean="0"/>
              <a:t>endowment effect</a:t>
            </a:r>
            <a:r>
              <a:rPr lang="en-US" sz="2200" dirty="0" smtClean="0"/>
              <a:t> (</a:t>
            </a:r>
            <a:r>
              <a:rPr lang="en-US" sz="2200" dirty="0"/>
              <a:t>Kahneman, </a:t>
            </a:r>
            <a:r>
              <a:rPr lang="en-US" sz="2200" dirty="0" err="1"/>
              <a:t>Knetsch</a:t>
            </a:r>
            <a:r>
              <a:rPr lang="en-US" sz="2200" dirty="0"/>
              <a:t>, &amp; </a:t>
            </a:r>
            <a:r>
              <a:rPr lang="en-US" sz="2200" dirty="0" err="1"/>
              <a:t>Thaler</a:t>
            </a:r>
            <a:r>
              <a:rPr lang="en-US" sz="2200" dirty="0"/>
              <a:t>, 1990</a:t>
            </a:r>
            <a:r>
              <a:rPr lang="en-US" sz="2200" dirty="0" smtClean="0"/>
              <a:t>)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Moral judgments when owned objects harm</a:t>
            </a:r>
          </a:p>
          <a:p>
            <a:pPr marL="0" indent="0" algn="just">
              <a:buNone/>
            </a:pPr>
            <a:r>
              <a:rPr lang="en-US" sz="2200" dirty="0" smtClean="0"/>
              <a:t>(</a:t>
            </a:r>
            <a:r>
              <a:rPr lang="en-US" sz="2200" dirty="0" err="1"/>
              <a:t>Elkind</a:t>
            </a:r>
            <a:r>
              <a:rPr lang="en-US" sz="2200" dirty="0"/>
              <a:t> &amp; </a:t>
            </a:r>
            <a:r>
              <a:rPr lang="en-US" sz="2200" dirty="0" err="1" smtClean="0"/>
              <a:t>Dabek</a:t>
            </a:r>
            <a:r>
              <a:rPr lang="en-US" sz="2200" dirty="0" smtClean="0"/>
              <a:t>, 1977)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How memorable objects are</a:t>
            </a:r>
          </a:p>
          <a:p>
            <a:pPr marL="0" indent="0" algn="just">
              <a:buNone/>
            </a:pPr>
            <a:r>
              <a:rPr lang="en-US" sz="2200" dirty="0" smtClean="0"/>
              <a:t>(</a:t>
            </a:r>
            <a:r>
              <a:rPr lang="en-US" sz="2200" dirty="0"/>
              <a:t>Cunningham, Turk, Macdonald, &amp; </a:t>
            </a:r>
            <a:r>
              <a:rPr lang="en-US" sz="2200" dirty="0" err="1"/>
              <a:t>Macrae</a:t>
            </a:r>
            <a:r>
              <a:rPr lang="en-US" sz="2200" dirty="0"/>
              <a:t>, 2008) </a:t>
            </a:r>
            <a:endParaRPr lang="en-US" sz="2200" dirty="0" smtClean="0"/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3500" dirty="0"/>
              <a:t>P</a:t>
            </a:r>
            <a:r>
              <a:rPr lang="en-US" sz="3500" dirty="0" smtClean="0"/>
              <a:t>refer owned objects over no-owned objects</a:t>
            </a:r>
          </a:p>
          <a:p>
            <a:pPr marL="0" indent="0" algn="just">
              <a:buNone/>
            </a:pPr>
            <a:r>
              <a:rPr lang="en-US" sz="2200" i="1" dirty="0"/>
              <a:t>mere ownership effect </a:t>
            </a:r>
            <a:r>
              <a:rPr lang="en-US" sz="2200" dirty="0"/>
              <a:t>(</a:t>
            </a:r>
            <a:r>
              <a:rPr lang="en-US" sz="2200" dirty="0" err="1"/>
              <a:t>Beggan</a:t>
            </a:r>
            <a:r>
              <a:rPr lang="en-US" sz="2200" dirty="0"/>
              <a:t>, 1992)</a:t>
            </a:r>
            <a:endParaRPr lang="en-US" sz="2200" i="1" dirty="0"/>
          </a:p>
          <a:p>
            <a:pPr marL="0" indent="0" algn="just">
              <a:buNone/>
            </a:pPr>
            <a:endParaRPr lang="en-US" sz="3500" dirty="0" smtClean="0"/>
          </a:p>
        </p:txBody>
      </p:sp>
    </p:spTree>
    <p:extLst>
      <p:ext uri="{BB962C8B-B14F-4D97-AF65-F5344CB8AC3E}">
        <p14:creationId xmlns:p14="http://schemas.microsoft.com/office/powerpoint/2010/main" val="1900234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On </a:t>
            </a:r>
            <a:r>
              <a:rPr lang="en-US" sz="3000" dirty="0" smtClean="0"/>
              <a:t>Indian reservations</a:t>
            </a:r>
            <a:r>
              <a:rPr lang="en-US" sz="3000" dirty="0"/>
              <a:t>, "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</a:rPr>
              <a:t>private land is 40 to 90 percent more productive 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than land 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</a:rPr>
              <a:t>owned through the Bureau of Indian Affairs</a:t>
            </a:r>
            <a:r>
              <a:rPr lang="en-US" sz="3000" dirty="0"/>
              <a:t>," says </a:t>
            </a:r>
            <a:r>
              <a:rPr lang="en-US" sz="3000" dirty="0" smtClean="0"/>
              <a:t>economist Terry </a:t>
            </a:r>
            <a:r>
              <a:rPr lang="en-US" sz="3000" dirty="0"/>
              <a:t>Anderson, executive director of PERC. </a:t>
            </a:r>
          </a:p>
        </p:txBody>
      </p:sp>
    </p:spTree>
    <p:extLst>
      <p:ext uri="{BB962C8B-B14F-4D97-AF65-F5344CB8AC3E}">
        <p14:creationId xmlns:p14="http://schemas.microsoft.com/office/powerpoint/2010/main" val="2985512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On </a:t>
            </a:r>
            <a:r>
              <a:rPr lang="en-US" sz="3000" dirty="0" smtClean="0"/>
              <a:t>Indian reservations</a:t>
            </a:r>
            <a:r>
              <a:rPr lang="en-US" sz="3000" dirty="0"/>
              <a:t>, "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</a:rPr>
              <a:t>private land is 40 to 90 percent more productive 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than land 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</a:rPr>
              <a:t>owned through the Bureau of Indian Affairs</a:t>
            </a:r>
            <a:r>
              <a:rPr lang="en-US" sz="3000" dirty="0"/>
              <a:t>," says </a:t>
            </a:r>
            <a:r>
              <a:rPr lang="en-US" sz="3000" dirty="0" smtClean="0"/>
              <a:t>economist Terry </a:t>
            </a:r>
            <a:r>
              <a:rPr lang="en-US" sz="3000" dirty="0"/>
              <a:t>Anderson, executive director of PERC. "If you drive </a:t>
            </a:r>
            <a:r>
              <a:rPr lang="en-US" sz="3000" dirty="0" smtClean="0"/>
              <a:t>through western </a:t>
            </a:r>
            <a:r>
              <a:rPr lang="en-US" sz="3000" dirty="0"/>
              <a:t>reservations, you will see on one side cultivated fields</a:t>
            </a:r>
            <a:r>
              <a:rPr lang="en-US" sz="3000" dirty="0" smtClean="0"/>
              <a:t>, irrigation</a:t>
            </a:r>
            <a:r>
              <a:rPr lang="en-US" sz="3000" dirty="0"/>
              <a:t>, and on the other side, overgrazed pasture, run-</a:t>
            </a:r>
            <a:r>
              <a:rPr lang="en-US" sz="3000" dirty="0" smtClean="0"/>
              <a:t>down pastures </a:t>
            </a:r>
            <a:r>
              <a:rPr lang="en-US" sz="3000" dirty="0"/>
              <a:t>and homes. </a:t>
            </a:r>
          </a:p>
        </p:txBody>
      </p:sp>
    </p:spTree>
    <p:extLst>
      <p:ext uri="{BB962C8B-B14F-4D97-AF65-F5344CB8AC3E}">
        <p14:creationId xmlns:p14="http://schemas.microsoft.com/office/powerpoint/2010/main" val="4181771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On </a:t>
            </a:r>
            <a:r>
              <a:rPr lang="en-US" sz="3000" dirty="0" smtClean="0"/>
              <a:t>Indian reservations</a:t>
            </a:r>
            <a:r>
              <a:rPr lang="en-US" sz="3000" dirty="0"/>
              <a:t>, "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</a:rPr>
              <a:t>private land is 40 to 90 percent more productive 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than land 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</a:rPr>
              <a:t>owned through the Bureau of Indian Affairs</a:t>
            </a:r>
            <a:r>
              <a:rPr lang="en-US" sz="3000" dirty="0"/>
              <a:t>," says </a:t>
            </a:r>
            <a:r>
              <a:rPr lang="en-US" sz="3000" dirty="0" smtClean="0"/>
              <a:t>economist Terry </a:t>
            </a:r>
            <a:r>
              <a:rPr lang="en-US" sz="3000" dirty="0"/>
              <a:t>Anderson, executive director of PERC. "If you drive </a:t>
            </a:r>
            <a:r>
              <a:rPr lang="en-US" sz="3000" dirty="0" smtClean="0"/>
              <a:t>through western </a:t>
            </a:r>
            <a:r>
              <a:rPr lang="en-US" sz="3000" dirty="0"/>
              <a:t>reservations, you will see on one side cultivated fields</a:t>
            </a:r>
            <a:r>
              <a:rPr lang="en-US" sz="3000" dirty="0" smtClean="0"/>
              <a:t>, irrigation</a:t>
            </a:r>
            <a:r>
              <a:rPr lang="en-US" sz="3000" dirty="0"/>
              <a:t>, and on the other side, overgrazed pasture, run-</a:t>
            </a:r>
            <a:r>
              <a:rPr lang="en-US" sz="3000" dirty="0" smtClean="0"/>
              <a:t>down pastures </a:t>
            </a:r>
            <a:r>
              <a:rPr lang="en-US" sz="3000" dirty="0"/>
              <a:t>and homes. One is a 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simple commons</a:t>
            </a:r>
            <a:r>
              <a:rPr lang="en-US" sz="3000" dirty="0"/>
              <a:t>; the other side </a:t>
            </a:r>
            <a:r>
              <a:rPr lang="en-US" sz="3000" dirty="0" smtClean="0"/>
              <a:t>is </a:t>
            </a:r>
            <a:r>
              <a:rPr lang="en-US" sz="3000" dirty="0" smtClean="0">
                <a:solidFill>
                  <a:schemeClr val="bg2">
                    <a:lumMod val="25000"/>
                  </a:schemeClr>
                </a:solidFill>
              </a:rPr>
              <a:t>private 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</a:rPr>
              <a:t>property</a:t>
            </a:r>
            <a:r>
              <a:rPr lang="en-US" sz="3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85512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/>
              <a:t>On </a:t>
            </a:r>
            <a:r>
              <a:rPr lang="en-US" sz="3000" dirty="0" smtClean="0"/>
              <a:t>Indian reservations</a:t>
            </a:r>
            <a:r>
              <a:rPr lang="en-US" sz="3000" dirty="0"/>
              <a:t>, "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</a:rPr>
              <a:t>private land is 40 to 90 percent more productive 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than land 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</a:rPr>
              <a:t>owned through the Bureau of Indian Affairs</a:t>
            </a:r>
            <a:r>
              <a:rPr lang="en-US" sz="3000" dirty="0"/>
              <a:t>," says </a:t>
            </a:r>
            <a:r>
              <a:rPr lang="en-US" sz="3000" dirty="0" smtClean="0"/>
              <a:t>economist Terry </a:t>
            </a:r>
            <a:r>
              <a:rPr lang="en-US" sz="3000" dirty="0"/>
              <a:t>Anderson, executive director of PERC. "If you drive </a:t>
            </a:r>
            <a:r>
              <a:rPr lang="en-US" sz="3000" dirty="0" smtClean="0"/>
              <a:t>through western </a:t>
            </a:r>
            <a:r>
              <a:rPr lang="en-US" sz="3000" dirty="0"/>
              <a:t>reservations, you will see on one side cultivated fields</a:t>
            </a:r>
            <a:r>
              <a:rPr lang="en-US" sz="3000" dirty="0" smtClean="0"/>
              <a:t>, irrigation</a:t>
            </a:r>
            <a:r>
              <a:rPr lang="en-US" sz="3000" dirty="0"/>
              <a:t>, and on the other side, overgrazed pasture, run-</a:t>
            </a:r>
            <a:r>
              <a:rPr lang="en-US" sz="3000" dirty="0" smtClean="0"/>
              <a:t>down pastures </a:t>
            </a:r>
            <a:r>
              <a:rPr lang="en-US" sz="3000" dirty="0"/>
              <a:t>and homes. One is a 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simple commons</a:t>
            </a:r>
            <a:r>
              <a:rPr lang="en-US" sz="3000" dirty="0"/>
              <a:t>; the other side </a:t>
            </a:r>
            <a:r>
              <a:rPr lang="en-US" sz="3000" dirty="0" smtClean="0"/>
              <a:t>is </a:t>
            </a:r>
            <a:r>
              <a:rPr lang="en-US" sz="3000" dirty="0" smtClean="0">
                <a:solidFill>
                  <a:schemeClr val="bg2">
                    <a:lumMod val="25000"/>
                  </a:schemeClr>
                </a:solidFill>
              </a:rPr>
              <a:t>private 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</a:rPr>
              <a:t>property</a:t>
            </a:r>
            <a:r>
              <a:rPr lang="en-US" sz="3000" dirty="0"/>
              <a:t>. You have Indians on both sides. The </a:t>
            </a:r>
            <a:r>
              <a:rPr lang="en-US" sz="3000" dirty="0" smtClean="0"/>
              <a:t>important thing </a:t>
            </a:r>
            <a:r>
              <a:rPr lang="en-US" sz="3000" dirty="0"/>
              <a:t>is someone owns one side."</a:t>
            </a:r>
          </a:p>
        </p:txBody>
      </p:sp>
    </p:spTree>
    <p:extLst>
      <p:ext uri="{BB962C8B-B14F-4D97-AF65-F5344CB8AC3E}">
        <p14:creationId xmlns:p14="http://schemas.microsoft.com/office/powerpoint/2010/main" val="496560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696"/>
            <a:ext cx="8229600" cy="5462546"/>
          </a:xfrm>
        </p:spPr>
        <p:txBody>
          <a:bodyPr/>
          <a:lstStyle/>
          <a:p>
            <a:pPr>
              <a:buNone/>
            </a:pPr>
            <a:endParaRPr lang="en-CA" sz="2800" dirty="0"/>
          </a:p>
          <a:p>
            <a:pPr>
              <a:buNone/>
            </a:pPr>
            <a:endParaRPr lang="en-CA" sz="2800" dirty="0" smtClean="0"/>
          </a:p>
          <a:p>
            <a:pPr>
              <a:buNone/>
            </a:pPr>
            <a:endParaRPr lang="en-CA" sz="2800" dirty="0"/>
          </a:p>
          <a:p>
            <a:pPr>
              <a:buNone/>
            </a:pPr>
            <a:endParaRPr lang="en-CA" sz="2800" dirty="0" smtClean="0"/>
          </a:p>
          <a:p>
            <a:pPr>
              <a:buNone/>
            </a:pPr>
            <a:endParaRPr lang="en-CA" sz="2800" dirty="0"/>
          </a:p>
          <a:p>
            <a:pPr>
              <a:buNone/>
            </a:pPr>
            <a:endParaRPr lang="en-CA" sz="28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192213"/>
            <a:ext cx="8229600" cy="546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C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"/>
              <a:cs typeface="Gill San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CA" sz="6600" dirty="0" smtClean="0">
                <a:latin typeface="Gill Sans"/>
                <a:cs typeface="Gill Sans"/>
              </a:rPr>
              <a:t>Thank you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CA" sz="6600" b="1" baseline="0" dirty="0" smtClean="0">
              <a:latin typeface="Gill Sans"/>
              <a:cs typeface="Gill San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CA" sz="3200" dirty="0" smtClean="0">
                <a:latin typeface="Gill Sans"/>
                <a:cs typeface="Gill Sans"/>
                <a:hlinkClick r:id="rId2"/>
              </a:rPr>
              <a:t>j.lawrence.dennis@gmail.com</a:t>
            </a:r>
            <a:endParaRPr lang="en-CA" sz="3200" dirty="0" smtClean="0">
              <a:latin typeface="Gill Sans"/>
              <a:cs typeface="Gill San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CA" sz="3200" dirty="0" smtClean="0">
              <a:latin typeface="Gill Sans"/>
              <a:cs typeface="Gill San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CA" sz="2400" baseline="0" dirty="0" smtClean="0">
                <a:latin typeface="Gill Sans"/>
                <a:cs typeface="Gill Sans"/>
              </a:rPr>
              <a:t>Thank you to</a:t>
            </a:r>
            <a:r>
              <a:rPr lang="en-CA" sz="2400" dirty="0" smtClean="0">
                <a:latin typeface="Gill Sans"/>
                <a:cs typeface="Gill Sans"/>
              </a:rPr>
              <a:t> my many research assistants at: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CA" sz="2400" baseline="0" dirty="0" smtClean="0">
                <a:latin typeface="Gill Sans"/>
                <a:cs typeface="Gill Sans"/>
              </a:rPr>
              <a:t>Umbra</a:t>
            </a:r>
            <a:r>
              <a:rPr lang="en-CA" sz="2400" dirty="0" smtClean="0">
                <a:latin typeface="Gill Sans"/>
                <a:cs typeface="Gill Sans"/>
              </a:rPr>
              <a:t> Institute, University for Foreigners, University of Perugia, Catholic University</a:t>
            </a:r>
            <a:endParaRPr lang="en-CA" sz="2400" baseline="0" dirty="0" smtClean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051230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book can I take?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2813" b="12813"/>
          <a:stretch>
            <a:fillRect/>
          </a:stretch>
        </p:blipFill>
        <p:spPr>
          <a:xfrm>
            <a:off x="5032086" y="1875368"/>
            <a:ext cx="3633224" cy="199813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551" y="1875368"/>
            <a:ext cx="3289300" cy="2463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8385" y="4339168"/>
            <a:ext cx="35433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226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Possession</a:t>
            </a:r>
            <a:endParaRPr lang="en-US" dirty="0"/>
          </a:p>
        </p:txBody>
      </p:sp>
      <p:grpSp>
        <p:nvGrpSpPr>
          <p:cNvPr id="4" name="Group 8"/>
          <p:cNvGrpSpPr/>
          <p:nvPr/>
        </p:nvGrpSpPr>
        <p:grpSpPr>
          <a:xfrm>
            <a:off x="157163" y="2335213"/>
            <a:ext cx="4830762" cy="2432050"/>
            <a:chOff x="157163" y="1339507"/>
            <a:chExt cx="4830762" cy="2432050"/>
          </a:xfrm>
        </p:grpSpPr>
        <p:pic>
          <p:nvPicPr>
            <p:cNvPr id="5" name="Picture 1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7163" y="1339507"/>
              <a:ext cx="1927225" cy="1933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22275" y="3187357"/>
              <a:ext cx="140970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CA" sz="3200" dirty="0" smtClean="0">
                  <a:latin typeface="Gill Sans"/>
                  <a:ea typeface="Gill Sans"/>
                  <a:cs typeface="Gill Sans"/>
                </a:rPr>
                <a:t>Post</a:t>
              </a:r>
              <a:endParaRPr lang="en-CA" sz="3200" dirty="0">
                <a:latin typeface="Gill Sans"/>
                <a:ea typeface="Gill Sans"/>
                <a:cs typeface="Gill Sans"/>
              </a:endParaRPr>
            </a:p>
          </p:txBody>
        </p:sp>
        <p:pic>
          <p:nvPicPr>
            <p:cNvPr id="7" name="Picture 3" descr="C:\Temp\Temporary Internet Files\Content.IE5\EZ9O9IDW\MCj0424722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56075" y="1939582"/>
              <a:ext cx="831850" cy="1255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7"/>
          <p:cNvSpPr txBox="1"/>
          <p:nvPr/>
        </p:nvSpPr>
        <p:spPr>
          <a:xfrm>
            <a:off x="2084388" y="1434811"/>
            <a:ext cx="43349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ill Sans"/>
                <a:cs typeface="Gill Sans"/>
              </a:rPr>
              <a:t>Pierson vs. Post (1805)</a:t>
            </a:r>
            <a:endParaRPr lang="en-US" sz="320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465295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Possession</a:t>
            </a:r>
            <a:endParaRPr lang="en-US" dirty="0"/>
          </a:p>
        </p:txBody>
      </p:sp>
      <p:grpSp>
        <p:nvGrpSpPr>
          <p:cNvPr id="4" name="Group 8"/>
          <p:cNvGrpSpPr/>
          <p:nvPr/>
        </p:nvGrpSpPr>
        <p:grpSpPr>
          <a:xfrm>
            <a:off x="157163" y="2335213"/>
            <a:ext cx="4830762" cy="2432050"/>
            <a:chOff x="157163" y="1339507"/>
            <a:chExt cx="4830762" cy="2432050"/>
          </a:xfrm>
        </p:grpSpPr>
        <p:pic>
          <p:nvPicPr>
            <p:cNvPr id="5" name="Picture 1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7163" y="1339507"/>
              <a:ext cx="1927225" cy="1933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22275" y="3187357"/>
              <a:ext cx="140970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CA" sz="3200" dirty="0" smtClean="0">
                  <a:latin typeface="Gill Sans"/>
                  <a:ea typeface="Gill Sans"/>
                  <a:cs typeface="Gill Sans"/>
                </a:rPr>
                <a:t>Post</a:t>
              </a:r>
              <a:endParaRPr lang="en-CA" sz="3200" dirty="0">
                <a:latin typeface="Gill Sans"/>
                <a:ea typeface="Gill Sans"/>
                <a:cs typeface="Gill Sans"/>
              </a:endParaRPr>
            </a:p>
          </p:txBody>
        </p:sp>
        <p:pic>
          <p:nvPicPr>
            <p:cNvPr id="7" name="Picture 3" descr="C:\Temp\Temporary Internet Files\Content.IE5\EZ9O9IDW\MCj0424722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56075" y="1939582"/>
              <a:ext cx="831850" cy="1255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7"/>
          <p:cNvSpPr txBox="1"/>
          <p:nvPr/>
        </p:nvSpPr>
        <p:spPr>
          <a:xfrm>
            <a:off x="2084388" y="1434811"/>
            <a:ext cx="43349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ill Sans"/>
                <a:cs typeface="Gill Sans"/>
              </a:rPr>
              <a:t>Pierson vs. Post (1805)</a:t>
            </a:r>
            <a:endParaRPr lang="en-US" sz="3200" dirty="0">
              <a:latin typeface="Gill Sans"/>
              <a:cs typeface="Gill Sans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69125" y="2090738"/>
            <a:ext cx="207645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969125" y="4268788"/>
            <a:ext cx="172085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3200" dirty="0" smtClean="0">
                <a:latin typeface="Gill Sans"/>
                <a:ea typeface="Gill Sans"/>
                <a:cs typeface="Gill Sans"/>
              </a:rPr>
              <a:t>Pierson</a:t>
            </a:r>
            <a:endParaRPr lang="en-CA" sz="3200" dirty="0">
              <a:latin typeface="Gill Sans"/>
              <a:ea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97670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Possession</a:t>
            </a:r>
            <a:endParaRPr lang="en-US" dirty="0"/>
          </a:p>
        </p:txBody>
      </p:sp>
      <p:grpSp>
        <p:nvGrpSpPr>
          <p:cNvPr id="4" name="Group 8"/>
          <p:cNvGrpSpPr/>
          <p:nvPr/>
        </p:nvGrpSpPr>
        <p:grpSpPr>
          <a:xfrm>
            <a:off x="157163" y="2335213"/>
            <a:ext cx="4830762" cy="2432050"/>
            <a:chOff x="157163" y="1339507"/>
            <a:chExt cx="4830762" cy="2432050"/>
          </a:xfrm>
        </p:grpSpPr>
        <p:pic>
          <p:nvPicPr>
            <p:cNvPr id="5" name="Picture 1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7163" y="1339507"/>
              <a:ext cx="1927225" cy="1933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22275" y="3187357"/>
              <a:ext cx="140970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CA" sz="3200" dirty="0" smtClean="0">
                  <a:latin typeface="Gill Sans"/>
                  <a:ea typeface="Gill Sans"/>
                  <a:cs typeface="Gill Sans"/>
                </a:rPr>
                <a:t>Post</a:t>
              </a:r>
              <a:endParaRPr lang="en-CA" sz="3200" dirty="0">
                <a:latin typeface="Gill Sans"/>
                <a:ea typeface="Gill Sans"/>
                <a:cs typeface="Gill Sans"/>
              </a:endParaRPr>
            </a:p>
          </p:txBody>
        </p:sp>
        <p:pic>
          <p:nvPicPr>
            <p:cNvPr id="7" name="Picture 3" descr="C:\Temp\Temporary Internet Files\Content.IE5\EZ9O9IDW\MCj0424722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56075" y="1939582"/>
              <a:ext cx="831850" cy="1255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7"/>
          <p:cNvSpPr txBox="1"/>
          <p:nvPr/>
        </p:nvSpPr>
        <p:spPr>
          <a:xfrm>
            <a:off x="2084388" y="1434811"/>
            <a:ext cx="43349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ill Sans"/>
                <a:cs typeface="Gill Sans"/>
              </a:rPr>
              <a:t>Pierson vs. Post (1805)</a:t>
            </a:r>
            <a:endParaRPr lang="en-US" sz="3200" dirty="0">
              <a:latin typeface="Gill Sans"/>
              <a:cs typeface="Gill Sans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69125" y="2090738"/>
            <a:ext cx="207645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969125" y="4268788"/>
            <a:ext cx="1720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3200" dirty="0" smtClean="0">
                <a:latin typeface="Gill Sans"/>
                <a:ea typeface="Gill Sans"/>
                <a:cs typeface="Gill Sans"/>
              </a:rPr>
              <a:t>Pierson</a:t>
            </a:r>
            <a:endParaRPr lang="en-CA" sz="3200" dirty="0">
              <a:latin typeface="Gill Sans"/>
              <a:ea typeface="Gill Sans"/>
              <a:cs typeface="Gill Sans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4987924" y="3221038"/>
            <a:ext cx="2136775" cy="600075"/>
          </a:xfrm>
          <a:prstGeom prst="rightArrow">
            <a:avLst/>
          </a:prstGeom>
          <a:gradFill flip="none" rotWithShape="1">
            <a:gsLst>
              <a:gs pos="34000">
                <a:srgbClr val="00B0F0"/>
              </a:gs>
              <a:gs pos="88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304883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2401</TotalTime>
  <Words>2100</Words>
  <Application>Microsoft Macintosh PowerPoint</Application>
  <PresentationFormat>On-screen Show (4:3)</PresentationFormat>
  <Paragraphs>258</Paragraphs>
  <Slides>54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Ownership and Investment</vt:lpstr>
      <vt:lpstr>Why ownership?</vt:lpstr>
      <vt:lpstr>Why ownership?</vt:lpstr>
      <vt:lpstr>Why ownership?</vt:lpstr>
      <vt:lpstr>Why ownership?</vt:lpstr>
      <vt:lpstr>Which book can I take?</vt:lpstr>
      <vt:lpstr>First Possession</vt:lpstr>
      <vt:lpstr>First Possession</vt:lpstr>
      <vt:lpstr>First Possession</vt:lpstr>
      <vt:lpstr>First Possession vs. Current Possession </vt:lpstr>
      <vt:lpstr>Conundrum</vt:lpstr>
      <vt:lpstr>Study 1</vt:lpstr>
      <vt:lpstr>PowerPoint Presentation</vt:lpstr>
      <vt:lpstr>Story Study 1</vt:lpstr>
      <vt:lpstr>Story Study 1</vt:lpstr>
      <vt:lpstr>Story Study 1</vt:lpstr>
      <vt:lpstr>Questions</vt:lpstr>
      <vt:lpstr>Questions</vt:lpstr>
      <vt:lpstr>Conditions</vt:lpstr>
      <vt:lpstr>PowerPoint Presentation</vt:lpstr>
      <vt:lpstr>PowerPoint Presentation</vt:lpstr>
      <vt:lpstr>Chance</vt:lpstr>
      <vt:lpstr>PowerPoint Presentation</vt:lpstr>
      <vt:lpstr>66% chose Dave, 2nd Possessor </vt:lpstr>
      <vt:lpstr>PowerPoint Presentation</vt:lpstr>
      <vt:lpstr>73% choose Dave, 2nd Possessor</vt:lpstr>
      <vt:lpstr>PowerPoint Presentation</vt:lpstr>
      <vt:lpstr>81% choose Dave, 2nd Possessor</vt:lpstr>
      <vt:lpstr>What do we know?</vt:lpstr>
      <vt:lpstr>PowerPoint Presentation</vt:lpstr>
      <vt:lpstr>Study 2</vt:lpstr>
      <vt:lpstr>Story Study 2</vt:lpstr>
      <vt:lpstr>Story Study 2</vt:lpstr>
      <vt:lpstr>Story Study 2</vt:lpstr>
      <vt:lpstr>Story Study 2</vt:lpstr>
      <vt:lpstr>Conditions</vt:lpstr>
      <vt:lpstr>PowerPoint Presentation</vt:lpstr>
      <vt:lpstr>38% choose, Dave 2nd Possessor</vt:lpstr>
      <vt:lpstr>PowerPoint Presentation</vt:lpstr>
      <vt:lpstr>65% choose Dave, 2nd Possessor</vt:lpstr>
      <vt:lpstr>PowerPoint Presentation</vt:lpstr>
      <vt:lpstr>71% choose Dave, 2nd Possessor</vt:lpstr>
      <vt:lpstr>PowerPoint Presentation</vt:lpstr>
      <vt:lpstr>84% chose Dave, 2nd Possessor </vt:lpstr>
      <vt:lpstr>First Possession vs. Current Possession </vt:lpstr>
      <vt:lpstr>First Possession vs. Current Possession </vt:lpstr>
      <vt:lpstr>First Possession vs. Current Possession </vt:lpstr>
      <vt:lpstr>First Possession vs. Current Possession </vt:lpstr>
      <vt:lpstr>Implications</vt:lpstr>
      <vt:lpstr>New Directions</vt:lpstr>
      <vt:lpstr>New Directions</vt:lpstr>
      <vt:lpstr>New Directions</vt:lpstr>
      <vt:lpstr>New Directions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Ownership by gift vs. Ownership by labor</dc:title>
  <dc:creator>John Lawrence Dennis</dc:creator>
  <cp:lastModifiedBy>John Lawrence Dennis</cp:lastModifiedBy>
  <cp:revision>64</cp:revision>
  <dcterms:created xsi:type="dcterms:W3CDTF">2011-09-20T14:25:46Z</dcterms:created>
  <dcterms:modified xsi:type="dcterms:W3CDTF">2014-03-03T16:06:55Z</dcterms:modified>
</cp:coreProperties>
</file>